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7" r:id="rId2"/>
    <p:sldId id="257" r:id="rId3"/>
    <p:sldId id="258" r:id="rId4"/>
    <p:sldId id="259" r:id="rId5"/>
    <p:sldId id="260" r:id="rId6"/>
    <p:sldId id="261" r:id="rId7"/>
    <p:sldId id="289" r:id="rId8"/>
    <p:sldId id="262" r:id="rId9"/>
    <p:sldId id="263" r:id="rId10"/>
    <p:sldId id="288" r:id="rId11"/>
    <p:sldId id="290" r:id="rId12"/>
    <p:sldId id="265" r:id="rId13"/>
    <p:sldId id="264" r:id="rId14"/>
    <p:sldId id="266"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3FA31C-D947-4539-B191-72246CBD2FC8}"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2282044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FA31C-D947-4539-B191-72246CBD2FC8}"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390672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FA31C-D947-4539-B191-72246CBD2FC8}"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54198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FA31C-D947-4539-B191-72246CBD2FC8}"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346746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3FA31C-D947-4539-B191-72246CBD2FC8}"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347836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3FA31C-D947-4539-B191-72246CBD2FC8}" type="datetimeFigureOut">
              <a:rPr lang="en-IN" smtClean="0"/>
              <a:t>25-04-2023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89907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3FA31C-D947-4539-B191-72246CBD2FC8}" type="datetimeFigureOut">
              <a:rPr lang="en-IN" smtClean="0"/>
              <a:t>25-04-2023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2867624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3FA31C-D947-4539-B191-72246CBD2FC8}" type="datetimeFigureOut">
              <a:rPr lang="en-IN" smtClean="0"/>
              <a:t>25-04-2023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554467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3FA31C-D947-4539-B191-72246CBD2FC8}" type="datetimeFigureOut">
              <a:rPr lang="en-IN" smtClean="0"/>
              <a:t>25-04-2023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187961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3FA31C-D947-4539-B191-72246CBD2FC8}" type="datetimeFigureOut">
              <a:rPr lang="en-IN" smtClean="0"/>
              <a:t>25-04-2023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3805210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3FA31C-D947-4539-B191-72246CBD2FC8}" type="datetimeFigureOut">
              <a:rPr lang="en-IN" smtClean="0"/>
              <a:t>25-04-2023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3CC168-4C87-48C0-8A23-AB3833312072}" type="slidenum">
              <a:rPr lang="en-IN" smtClean="0"/>
              <a:t>‹#›</a:t>
            </a:fld>
            <a:endParaRPr lang="en-IN"/>
          </a:p>
        </p:txBody>
      </p:sp>
    </p:spTree>
    <p:extLst>
      <p:ext uri="{BB962C8B-B14F-4D97-AF65-F5344CB8AC3E}">
        <p14:creationId xmlns:p14="http://schemas.microsoft.com/office/powerpoint/2010/main" val="291491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3FA31C-D947-4539-B191-72246CBD2FC8}" type="datetimeFigureOut">
              <a:rPr lang="en-IN" smtClean="0"/>
              <a:t>25-04-2023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CC168-4C87-48C0-8A23-AB3833312072}" type="slidenum">
              <a:rPr lang="en-IN" smtClean="0"/>
              <a:t>‹#›</a:t>
            </a:fld>
            <a:endParaRPr lang="en-IN"/>
          </a:p>
        </p:txBody>
      </p:sp>
    </p:spTree>
    <p:extLst>
      <p:ext uri="{BB962C8B-B14F-4D97-AF65-F5344CB8AC3E}">
        <p14:creationId xmlns:p14="http://schemas.microsoft.com/office/powerpoint/2010/main" val="26204249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BBE9CB-808B-485B-9D89-B997BF9A489D}"/>
              </a:ext>
            </a:extLst>
          </p:cNvPr>
          <p:cNvSpPr/>
          <p:nvPr/>
        </p:nvSpPr>
        <p:spPr>
          <a:xfrm>
            <a:off x="0" y="0"/>
            <a:ext cx="12192000" cy="6858000"/>
          </a:xfrm>
          <a:prstGeom prst="rect">
            <a:avLst/>
          </a:prstGeom>
          <a:blipFill dpi="0" rotWithShape="1">
            <a:blip r:embed="rId2">
              <a:alphaModFix amt="79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D4F3DC17-FA6A-4D6A-9454-18988D646CCD}"/>
              </a:ext>
            </a:extLst>
          </p:cNvPr>
          <p:cNvSpPr>
            <a:spLocks noGrp="1"/>
          </p:cNvSpPr>
          <p:nvPr>
            <p:ph type="ctrTitle"/>
          </p:nvPr>
        </p:nvSpPr>
        <p:spPr>
          <a:xfrm>
            <a:off x="1524000" y="662609"/>
            <a:ext cx="9144000" cy="1537252"/>
          </a:xfrm>
        </p:spPr>
        <p:txBody>
          <a:bodyPr>
            <a:normAutofit/>
          </a:bodyPr>
          <a:lstStyle/>
          <a:p>
            <a:pPr algn="l"/>
            <a:r>
              <a:rPr lang="en-IN" dirty="0">
                <a:latin typeface="SF Compact Text" panose="02010604030202060204" pitchFamily="50" charset="0"/>
                <a:ea typeface="SF Pro Display" panose="00000500000000000000" pitchFamily="50" charset="0"/>
                <a:cs typeface="RomanT" panose="00000400000000000000" pitchFamily="2" charset="0"/>
              </a:rPr>
              <a:t>DIGITAL COMMUNICATION</a:t>
            </a:r>
            <a:br>
              <a:rPr lang="en-IN" dirty="0">
                <a:latin typeface="SF Compact Text" panose="02010604030202060204" pitchFamily="50" charset="0"/>
                <a:ea typeface="SF Pro Display" panose="00000500000000000000" pitchFamily="50" charset="0"/>
                <a:cs typeface="RomanT" panose="00000400000000000000" pitchFamily="2" charset="0"/>
              </a:rPr>
            </a:br>
            <a:r>
              <a:rPr lang="en-IN" sz="3600" dirty="0">
                <a:latin typeface="SF Compact Text" panose="02010604030202060204" pitchFamily="50" charset="0"/>
                <a:ea typeface="SF Pro Display" panose="00000500000000000000" pitchFamily="50" charset="0"/>
                <a:cs typeface="RomanT" panose="00000400000000000000" pitchFamily="2" charset="0"/>
              </a:rPr>
              <a:t>(</a:t>
            </a:r>
            <a:r>
              <a:rPr lang="en-IN" sz="3600" dirty="0">
                <a:latin typeface="SF Compact Text" panose="02010604030202060204" pitchFamily="50" charset="0"/>
                <a:ea typeface="SF Pro Display" panose="00000500000000000000" pitchFamily="50" charset="0"/>
              </a:rPr>
              <a:t>UE21EC242B) </a:t>
            </a:r>
            <a:endParaRPr lang="en-IN" dirty="0">
              <a:latin typeface="SF Compact Text" panose="02010604030202060204" pitchFamily="50" charset="0"/>
              <a:ea typeface="SF Pro Display" panose="00000500000000000000" pitchFamily="50" charset="0"/>
            </a:endParaRPr>
          </a:p>
        </p:txBody>
      </p:sp>
      <p:sp>
        <p:nvSpPr>
          <p:cNvPr id="3" name="Subtitle 2">
            <a:extLst>
              <a:ext uri="{FF2B5EF4-FFF2-40B4-BE49-F238E27FC236}">
                <a16:creationId xmlns:a16="http://schemas.microsoft.com/office/drawing/2014/main" id="{4157EF67-38D1-4129-8A06-7F82B4B7F4AD}"/>
              </a:ext>
            </a:extLst>
          </p:cNvPr>
          <p:cNvSpPr>
            <a:spLocks noGrp="1"/>
          </p:cNvSpPr>
          <p:nvPr>
            <p:ph type="subTitle" idx="1"/>
          </p:nvPr>
        </p:nvSpPr>
        <p:spPr>
          <a:xfrm>
            <a:off x="1524000" y="2847941"/>
            <a:ext cx="10668000" cy="3347450"/>
          </a:xfrm>
        </p:spPr>
        <p:txBody>
          <a:bodyPr>
            <a:normAutofit fontScale="92500"/>
          </a:bodyPr>
          <a:lstStyle/>
          <a:p>
            <a:pPr algn="l"/>
            <a:r>
              <a:rPr lang="en-IN" sz="3600" dirty="0">
                <a:latin typeface="SF Compact Text" panose="02010604030202060204" pitchFamily="50" charset="0"/>
                <a:ea typeface="SF Pro Display" panose="00000500000000000000" pitchFamily="50" charset="0"/>
              </a:rPr>
              <a:t>IMPLEMENTATION OF ADAPTIVE DELTA MODULATION</a:t>
            </a:r>
          </a:p>
          <a:p>
            <a:pPr algn="l"/>
            <a:endParaRPr lang="en-IN" sz="3600" dirty="0">
              <a:latin typeface="SF Compact Text" panose="02010604030202060204" pitchFamily="50" charset="0"/>
              <a:ea typeface="SF Pro Display" panose="00000500000000000000" pitchFamily="50" charset="0"/>
            </a:endParaRPr>
          </a:p>
          <a:p>
            <a:pPr algn="l"/>
            <a:endParaRPr lang="en-IN" sz="3600" dirty="0">
              <a:latin typeface="SF Compact Text" panose="02010604030202060204" pitchFamily="50" charset="0"/>
              <a:ea typeface="SF Pro Display" panose="00000500000000000000" pitchFamily="50" charset="0"/>
            </a:endParaRPr>
          </a:p>
          <a:p>
            <a:pPr marL="342900" indent="-342900" algn="l">
              <a:buFont typeface="Arial" panose="020B0604020202020204" pitchFamily="34" charset="0"/>
              <a:buChar char="•"/>
            </a:pPr>
            <a:r>
              <a:rPr lang="en-IN" sz="2000" dirty="0" err="1">
                <a:latin typeface="SF Pro Display" panose="00000500000000000000" pitchFamily="50" charset="0"/>
                <a:ea typeface="SF Pro Display" panose="00000500000000000000" pitchFamily="50" charset="0"/>
              </a:rPr>
              <a:t>Sumukh</a:t>
            </a:r>
            <a:r>
              <a:rPr lang="en-IN" sz="2000" dirty="0">
                <a:latin typeface="SF Pro Display" panose="00000500000000000000" pitchFamily="50" charset="0"/>
                <a:ea typeface="SF Pro Display" panose="00000500000000000000" pitchFamily="50" charset="0"/>
              </a:rPr>
              <a:t> </a:t>
            </a:r>
            <a:r>
              <a:rPr lang="en-IN" sz="2000" dirty="0" err="1">
                <a:latin typeface="SF Pro Display" panose="00000500000000000000" pitchFamily="50" charset="0"/>
                <a:ea typeface="SF Pro Display" panose="00000500000000000000" pitchFamily="50" charset="0"/>
              </a:rPr>
              <a:t>Shadakshari</a:t>
            </a:r>
            <a:r>
              <a:rPr lang="en-IN" sz="2000" dirty="0">
                <a:latin typeface="SF Pro Display" panose="00000500000000000000" pitchFamily="50" charset="0"/>
                <a:ea typeface="SF Pro Display" panose="00000500000000000000" pitchFamily="50" charset="0"/>
              </a:rPr>
              <a:t>, PES1UG21EC302</a:t>
            </a:r>
          </a:p>
          <a:p>
            <a:pPr marL="342900" indent="-342900" algn="l">
              <a:buFont typeface="Arial" panose="020B0604020202020204" pitchFamily="34" charset="0"/>
              <a:buChar char="•"/>
            </a:pPr>
            <a:r>
              <a:rPr lang="en-IN" sz="2000" dirty="0">
                <a:latin typeface="SF Pro Display" panose="00000500000000000000" pitchFamily="50" charset="0"/>
                <a:ea typeface="SF Pro Display" panose="00000500000000000000" pitchFamily="50" charset="0"/>
              </a:rPr>
              <a:t>Venkat Raghavendra, PES1UG21EC333</a:t>
            </a:r>
          </a:p>
          <a:p>
            <a:pPr marL="342900" indent="-342900" algn="l">
              <a:buFont typeface="Arial" panose="020B0604020202020204" pitchFamily="34" charset="0"/>
              <a:buChar char="•"/>
            </a:pPr>
            <a:r>
              <a:rPr lang="en-IN" sz="2000" dirty="0" err="1">
                <a:latin typeface="SF Pro Display" panose="00000500000000000000" pitchFamily="50" charset="0"/>
                <a:ea typeface="SF Pro Display" panose="00000500000000000000" pitchFamily="50" charset="0"/>
              </a:rPr>
              <a:t>Suhas</a:t>
            </a:r>
            <a:r>
              <a:rPr lang="en-IN" sz="2000" dirty="0">
                <a:latin typeface="SF Pro Display" panose="00000500000000000000" pitchFamily="50" charset="0"/>
                <a:ea typeface="SF Pro Display" panose="00000500000000000000" pitchFamily="50" charset="0"/>
              </a:rPr>
              <a:t> Nagraj Bharadwaj, PES1UG21EC299</a:t>
            </a:r>
          </a:p>
          <a:p>
            <a:pPr marL="342900" indent="-342900" algn="l">
              <a:buFont typeface="Arial" panose="020B0604020202020204" pitchFamily="34" charset="0"/>
              <a:buChar char="•"/>
            </a:pPr>
            <a:r>
              <a:rPr lang="en-IN" sz="2000" dirty="0">
                <a:latin typeface="SF Pro Display" panose="00000500000000000000" pitchFamily="50" charset="0"/>
                <a:ea typeface="SF Pro Display" panose="00000500000000000000" pitchFamily="50" charset="0"/>
              </a:rPr>
              <a:t>Srinivasa </a:t>
            </a:r>
            <a:r>
              <a:rPr lang="en-IN" sz="2000" dirty="0" err="1">
                <a:latin typeface="SF Pro Display" panose="00000500000000000000" pitchFamily="50" charset="0"/>
                <a:ea typeface="SF Pro Display" panose="00000500000000000000" pitchFamily="50" charset="0"/>
              </a:rPr>
              <a:t>Puranika</a:t>
            </a:r>
            <a:r>
              <a:rPr lang="en-IN" sz="2000" dirty="0">
                <a:latin typeface="SF Pro Display" panose="00000500000000000000" pitchFamily="50" charset="0"/>
                <a:ea typeface="SF Pro Display" panose="00000500000000000000" pitchFamily="50" charset="0"/>
              </a:rPr>
              <a:t> Bhatta, PES1UG21EC295</a:t>
            </a:r>
            <a:endParaRPr lang="en-IN" sz="1800" dirty="0">
              <a:latin typeface="SF Pro Display" panose="00000500000000000000" pitchFamily="50" charset="0"/>
              <a:ea typeface="SF Pro Display" panose="00000500000000000000" pitchFamily="50" charset="0"/>
            </a:endParaRPr>
          </a:p>
        </p:txBody>
      </p:sp>
    </p:spTree>
    <p:extLst>
      <p:ext uri="{BB962C8B-B14F-4D97-AF65-F5344CB8AC3E}">
        <p14:creationId xmlns:p14="http://schemas.microsoft.com/office/powerpoint/2010/main" val="1243971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838200" y="-22304"/>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838200" y="1016100"/>
            <a:ext cx="10515600" cy="4351338"/>
          </a:xfrm>
        </p:spPr>
        <p:txBody>
          <a:bodyPr>
            <a:normAutofit/>
          </a:bodyPr>
          <a:lstStyle/>
          <a:p>
            <a:pPr marL="0" indent="0">
              <a:buNone/>
            </a:pPr>
            <a:r>
              <a:rPr lang="en-IN" dirty="0"/>
              <a:t>Slope overload error:</a:t>
            </a:r>
          </a:p>
        </p:txBody>
      </p:sp>
      <p:pic>
        <p:nvPicPr>
          <p:cNvPr id="6" name="Picture 5">
            <a:extLst>
              <a:ext uri="{FF2B5EF4-FFF2-40B4-BE49-F238E27FC236}">
                <a16:creationId xmlns:a16="http://schemas.microsoft.com/office/drawing/2014/main" id="{4A44D833-0A63-4D2B-A788-8568E513B8B0}"/>
              </a:ext>
            </a:extLst>
          </p:cNvPr>
          <p:cNvPicPr/>
          <p:nvPr/>
        </p:nvPicPr>
        <p:blipFill>
          <a:blip r:embed="rId2"/>
          <a:stretch>
            <a:fillRect/>
          </a:stretch>
        </p:blipFill>
        <p:spPr>
          <a:xfrm>
            <a:off x="967408" y="3429000"/>
            <a:ext cx="5234609" cy="3212765"/>
          </a:xfrm>
          <a:prstGeom prst="rect">
            <a:avLst/>
          </a:prstGeom>
        </p:spPr>
      </p:pic>
      <p:sp>
        <p:nvSpPr>
          <p:cNvPr id="4" name="Rectangle 3">
            <a:extLst>
              <a:ext uri="{FF2B5EF4-FFF2-40B4-BE49-F238E27FC236}">
                <a16:creationId xmlns:a16="http://schemas.microsoft.com/office/drawing/2014/main" id="{71A9BCE8-F2A3-4D65-A47B-E55B0D4C3D0D}"/>
              </a:ext>
            </a:extLst>
          </p:cNvPr>
          <p:cNvSpPr/>
          <p:nvPr/>
        </p:nvSpPr>
        <p:spPr>
          <a:xfrm>
            <a:off x="838200" y="1490008"/>
            <a:ext cx="11168270" cy="1938992"/>
          </a:xfrm>
          <a:prstGeom prst="rect">
            <a:avLst/>
          </a:prstGeom>
        </p:spPr>
        <p:txBody>
          <a:bodyPr wrap="square">
            <a:spAutoFit/>
          </a:bodyPr>
          <a:lstStyle/>
          <a:p>
            <a:pPr marL="285750" indent="-285750" algn="just">
              <a:buFont typeface="Arial" panose="020B0604020202020204" pitchFamily="34" charset="0"/>
              <a:buChar char="•"/>
            </a:pPr>
            <a:r>
              <a:rPr lang="en-IN" sz="2000" dirty="0">
                <a:latin typeface="SF Pro Display" panose="00000500000000000000" pitchFamily="50" charset="0"/>
                <a:ea typeface="SF Pro Display" panose="00000500000000000000" pitchFamily="50" charset="0"/>
              </a:rPr>
              <a:t>This distortion arises because of large dynamic range of the input signal. </a:t>
            </a:r>
          </a:p>
          <a:p>
            <a:pPr marL="285750" indent="-285750" algn="just">
              <a:buFont typeface="Arial" panose="020B0604020202020204" pitchFamily="34" charset="0"/>
              <a:buChar char="•"/>
            </a:pPr>
            <a:r>
              <a:rPr lang="en-IN" sz="2000" dirty="0">
                <a:latin typeface="SF Pro Display" panose="00000500000000000000" pitchFamily="50" charset="0"/>
                <a:ea typeface="SF Pro Display" panose="00000500000000000000" pitchFamily="50" charset="0"/>
              </a:rPr>
              <a:t>From the figure, the rate of rise of input signal x(t) is so high that the staircase signal can not approximate it, the step size ‘Δ’ becomes too small for staircase signal u(t) to follow the step segment of x(t).</a:t>
            </a:r>
          </a:p>
          <a:p>
            <a:pPr marL="285750" indent="-285750" algn="just">
              <a:buFont typeface="Arial" panose="020B0604020202020204" pitchFamily="34" charset="0"/>
              <a:buChar char="•"/>
            </a:pPr>
            <a:r>
              <a:rPr lang="en-IN" sz="2000" dirty="0">
                <a:latin typeface="SF Pro Display" panose="00000500000000000000" pitchFamily="50" charset="0"/>
                <a:ea typeface="SF Pro Display" panose="00000500000000000000" pitchFamily="50" charset="0"/>
              </a:rPr>
              <a:t>Hence, there is a large error between the staircase approximated signal and the original input signal x(t). </a:t>
            </a:r>
          </a:p>
        </p:txBody>
      </p:sp>
    </p:spTree>
    <p:extLst>
      <p:ext uri="{BB962C8B-B14F-4D97-AF65-F5344CB8AC3E}">
        <p14:creationId xmlns:p14="http://schemas.microsoft.com/office/powerpoint/2010/main" val="286461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838200" y="-22304"/>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838200" y="1016100"/>
            <a:ext cx="10515600" cy="4351338"/>
          </a:xfrm>
        </p:spPr>
        <p:txBody>
          <a:bodyPr>
            <a:normAutofit/>
          </a:bodyPr>
          <a:lstStyle/>
          <a:p>
            <a:pPr marL="0" indent="0">
              <a:buNone/>
            </a:pPr>
            <a:r>
              <a:rPr lang="en-IN" dirty="0"/>
              <a:t>Granular Error:</a:t>
            </a:r>
          </a:p>
        </p:txBody>
      </p:sp>
      <p:sp>
        <p:nvSpPr>
          <p:cNvPr id="4" name="Rectangle 3">
            <a:extLst>
              <a:ext uri="{FF2B5EF4-FFF2-40B4-BE49-F238E27FC236}">
                <a16:creationId xmlns:a16="http://schemas.microsoft.com/office/drawing/2014/main" id="{71A9BCE8-F2A3-4D65-A47B-E55B0D4C3D0D}"/>
              </a:ext>
            </a:extLst>
          </p:cNvPr>
          <p:cNvSpPr/>
          <p:nvPr/>
        </p:nvSpPr>
        <p:spPr>
          <a:xfrm>
            <a:off x="838200" y="1490008"/>
            <a:ext cx="11168270" cy="1938992"/>
          </a:xfrm>
          <a:prstGeom prst="rect">
            <a:avLst/>
          </a:prstGeom>
        </p:spPr>
        <p:txBody>
          <a:bodyPr wrap="square">
            <a:spAutoFit/>
          </a:bodyPr>
          <a:lstStyle/>
          <a:p>
            <a:pPr marL="285750" indent="-285750" algn="just">
              <a:buFont typeface="Arial" panose="020B0604020202020204" pitchFamily="34" charset="0"/>
              <a:buChar char="•"/>
            </a:pPr>
            <a:r>
              <a:rPr lang="en-US" sz="2000" dirty="0">
                <a:latin typeface="SF Pro Display" panose="00000500000000000000" pitchFamily="50" charset="0"/>
                <a:ea typeface="SF Pro Display" panose="00000500000000000000" pitchFamily="50" charset="0"/>
              </a:rPr>
              <a:t>Granular or Idle noise occurs when the step size is too large compared to small variation in the input signal. </a:t>
            </a:r>
          </a:p>
          <a:p>
            <a:pPr marL="285750" indent="-285750" algn="just">
              <a:buFont typeface="Arial" panose="020B0604020202020204" pitchFamily="34" charset="0"/>
              <a:buChar char="•"/>
            </a:pPr>
            <a:r>
              <a:rPr lang="en-US" sz="2000" dirty="0">
                <a:latin typeface="SF Pro Display" panose="00000500000000000000" pitchFamily="50" charset="0"/>
                <a:ea typeface="SF Pro Display" panose="00000500000000000000" pitchFamily="50" charset="0"/>
              </a:rPr>
              <a:t>This means that for very small variations in the input signal, the staircase signal is changed by large amount (Δ) because of large step size. </a:t>
            </a:r>
          </a:p>
          <a:p>
            <a:pPr marL="285750" indent="-285750" algn="just">
              <a:buFont typeface="Arial" panose="020B0604020202020204" pitchFamily="34" charset="0"/>
              <a:buChar char="•"/>
            </a:pPr>
            <a:r>
              <a:rPr lang="en-US" sz="2000" dirty="0">
                <a:latin typeface="SF Pro Display" panose="00000500000000000000" pitchFamily="50" charset="0"/>
                <a:ea typeface="SF Pro Display" panose="00000500000000000000" pitchFamily="50" charset="0"/>
              </a:rPr>
              <a:t>Figure shows that when the input signal is almost flat , the staircase signal u(t) keeps on oscillating by ±Δ around the signal. </a:t>
            </a:r>
            <a:endParaRPr lang="en-IN" sz="2000" dirty="0">
              <a:latin typeface="SF Pro Display" panose="00000500000000000000" pitchFamily="50" charset="0"/>
              <a:ea typeface="SF Pro Display" panose="00000500000000000000" pitchFamily="50" charset="0"/>
            </a:endParaRPr>
          </a:p>
        </p:txBody>
      </p:sp>
      <p:pic>
        <p:nvPicPr>
          <p:cNvPr id="7" name="Picture 6">
            <a:extLst>
              <a:ext uri="{FF2B5EF4-FFF2-40B4-BE49-F238E27FC236}">
                <a16:creationId xmlns:a16="http://schemas.microsoft.com/office/drawing/2014/main" id="{B6D95B74-355E-4BE9-A2E5-309E0EF9833E}"/>
              </a:ext>
            </a:extLst>
          </p:cNvPr>
          <p:cNvPicPr/>
          <p:nvPr/>
        </p:nvPicPr>
        <p:blipFill>
          <a:blip r:embed="rId2"/>
          <a:stretch>
            <a:fillRect/>
          </a:stretch>
        </p:blipFill>
        <p:spPr>
          <a:xfrm>
            <a:off x="1154597" y="3429000"/>
            <a:ext cx="4731025" cy="3298826"/>
          </a:xfrm>
          <a:prstGeom prst="rect">
            <a:avLst/>
          </a:prstGeom>
        </p:spPr>
      </p:pic>
    </p:spTree>
    <p:extLst>
      <p:ext uri="{BB962C8B-B14F-4D97-AF65-F5344CB8AC3E}">
        <p14:creationId xmlns:p14="http://schemas.microsoft.com/office/powerpoint/2010/main" val="2125914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838200" y="302296"/>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838200" y="1690688"/>
            <a:ext cx="10515600" cy="4351338"/>
          </a:xfrm>
        </p:spPr>
        <p:txBody>
          <a:bodyPr>
            <a:normAutofit/>
          </a:bodyPr>
          <a:lstStyle/>
          <a:p>
            <a:pPr marL="0" indent="0">
              <a:buNone/>
            </a:pPr>
            <a:r>
              <a:rPr lang="en-IN" sz="2400" dirty="0">
                <a:latin typeface="SF Pro Display" panose="00000500000000000000" pitchFamily="50" charset="0"/>
                <a:ea typeface="SF Pro Display" panose="00000500000000000000" pitchFamily="50" charset="0"/>
              </a:rPr>
              <a:t>Adaptive Delta Modulation:</a:t>
            </a:r>
          </a:p>
          <a:p>
            <a:pPr marL="0" indent="0">
              <a:buNone/>
            </a:pPr>
            <a:endParaRPr lang="en-IN" sz="2400" dirty="0">
              <a:latin typeface="SF Pro Display" panose="00000500000000000000" pitchFamily="50" charset="0"/>
              <a:ea typeface="SF Pro Display" panose="00000500000000000000" pitchFamily="50" charset="0"/>
            </a:endParaRPr>
          </a:p>
        </p:txBody>
      </p:sp>
      <p:sp>
        <p:nvSpPr>
          <p:cNvPr id="6" name="Rectangle 5">
            <a:extLst>
              <a:ext uri="{FF2B5EF4-FFF2-40B4-BE49-F238E27FC236}">
                <a16:creationId xmlns:a16="http://schemas.microsoft.com/office/drawing/2014/main" id="{07335C8C-0EEC-48D0-BEA0-B2A01069089E}"/>
              </a:ext>
            </a:extLst>
          </p:cNvPr>
          <p:cNvSpPr/>
          <p:nvPr/>
        </p:nvSpPr>
        <p:spPr>
          <a:xfrm>
            <a:off x="838200" y="2321808"/>
            <a:ext cx="9501808" cy="3434786"/>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sz="2400" dirty="0">
                <a:latin typeface="SF Pro Display" panose="00000500000000000000" pitchFamily="50" charset="0"/>
                <a:ea typeface="SF Pro Display" panose="00000500000000000000" pitchFamily="50" charset="0"/>
                <a:cs typeface="Times New Roman" panose="02020603050405020304" pitchFamily="18" charset="0"/>
              </a:rPr>
              <a:t>A larger step-size is needed in the steep slope of modulating signal and a smaller step size is needed where the message has a small slope. The minute details get missed in the process. </a:t>
            </a:r>
          </a:p>
          <a:p>
            <a:pPr marL="285750" indent="-285750" algn="just">
              <a:lnSpc>
                <a:spcPct val="107000"/>
              </a:lnSpc>
              <a:spcAft>
                <a:spcPts val="800"/>
              </a:spcAft>
              <a:buFont typeface="Arial" panose="020B0604020202020204" pitchFamily="34" charset="0"/>
              <a:buChar char="•"/>
            </a:pPr>
            <a:r>
              <a:rPr lang="en-IN" sz="2400" dirty="0">
                <a:latin typeface="SF Pro Display" panose="00000500000000000000" pitchFamily="50" charset="0"/>
                <a:ea typeface="SF Pro Display" panose="00000500000000000000" pitchFamily="50" charset="0"/>
                <a:cs typeface="Times New Roman" panose="02020603050405020304" pitchFamily="18" charset="0"/>
              </a:rPr>
              <a:t>So, it would be better if we can control the adjustment of step-size, according to our requirement, to reduce the slope overload and granular errors.</a:t>
            </a:r>
          </a:p>
          <a:p>
            <a:pPr marL="285750" indent="-285750" algn="just">
              <a:lnSpc>
                <a:spcPct val="107000"/>
              </a:lnSpc>
              <a:spcAft>
                <a:spcPts val="800"/>
              </a:spcAft>
              <a:buFont typeface="Arial" panose="020B0604020202020204" pitchFamily="34" charset="0"/>
              <a:buChar char="•"/>
            </a:pPr>
            <a:r>
              <a:rPr lang="en-IN" sz="2400" dirty="0">
                <a:latin typeface="SF Pro Display" panose="00000500000000000000" pitchFamily="50" charset="0"/>
                <a:ea typeface="SF Pro Display" panose="00000500000000000000" pitchFamily="50" charset="0"/>
                <a:cs typeface="Times New Roman" panose="02020603050405020304" pitchFamily="18" charset="0"/>
              </a:rPr>
              <a:t>This is the concept of Adaptive Delta Modulation. It uses variable step size in order to predict the consequent values.</a:t>
            </a:r>
          </a:p>
        </p:txBody>
      </p:sp>
    </p:spTree>
    <p:extLst>
      <p:ext uri="{BB962C8B-B14F-4D97-AF65-F5344CB8AC3E}">
        <p14:creationId xmlns:p14="http://schemas.microsoft.com/office/powerpoint/2010/main" val="3337004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838200" y="-147426"/>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838200" y="1010774"/>
            <a:ext cx="10515600" cy="4351338"/>
          </a:xfrm>
        </p:spPr>
        <p:txBody>
          <a:bodyPr>
            <a:normAutofit/>
          </a:bodyPr>
          <a:lstStyle/>
          <a:p>
            <a:pPr marL="0" indent="0">
              <a:buNone/>
            </a:pPr>
            <a:r>
              <a:rPr lang="en-IN" sz="2400" dirty="0">
                <a:latin typeface="SF Pro Display" panose="00000500000000000000" pitchFamily="50" charset="0"/>
                <a:ea typeface="SF Pro Display" panose="00000500000000000000" pitchFamily="50" charset="0"/>
              </a:rPr>
              <a:t>Adaptive Delta Modulation:</a:t>
            </a:r>
          </a:p>
          <a:p>
            <a:pPr marL="0" indent="0">
              <a:buNone/>
            </a:pPr>
            <a:endParaRPr lang="en-IN" sz="2400" dirty="0">
              <a:latin typeface="SF Pro Display" panose="00000500000000000000" pitchFamily="50" charset="0"/>
              <a:ea typeface="SF Pro Display" panose="00000500000000000000" pitchFamily="50" charset="0"/>
            </a:endParaRPr>
          </a:p>
        </p:txBody>
      </p:sp>
      <p:pic>
        <p:nvPicPr>
          <p:cNvPr id="4" name="Picture 3" descr="https://www.watelectronics.com/wp-content/uploads/adm-transmitter-1.png">
            <a:extLst>
              <a:ext uri="{FF2B5EF4-FFF2-40B4-BE49-F238E27FC236}">
                <a16:creationId xmlns:a16="http://schemas.microsoft.com/office/drawing/2014/main" id="{0C82FFD3-B500-416A-AAE5-7AE7E14CF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09044"/>
            <a:ext cx="6689035" cy="2891287"/>
          </a:xfrm>
          <a:prstGeom prst="rect">
            <a:avLst/>
          </a:prstGeom>
          <a:noFill/>
          <a:ln>
            <a:noFill/>
          </a:ln>
        </p:spPr>
      </p:pic>
      <p:pic>
        <p:nvPicPr>
          <p:cNvPr id="5" name="Picture 4">
            <a:extLst>
              <a:ext uri="{FF2B5EF4-FFF2-40B4-BE49-F238E27FC236}">
                <a16:creationId xmlns:a16="http://schemas.microsoft.com/office/drawing/2014/main" id="{E37A84B1-6C29-453C-8FA9-B3D160B775FC}"/>
              </a:ext>
            </a:extLst>
          </p:cNvPr>
          <p:cNvPicPr/>
          <p:nvPr/>
        </p:nvPicPr>
        <p:blipFill>
          <a:blip r:embed="rId3"/>
          <a:stretch>
            <a:fillRect/>
          </a:stretch>
        </p:blipFill>
        <p:spPr>
          <a:xfrm>
            <a:off x="838200" y="4599308"/>
            <a:ext cx="6145697" cy="1987422"/>
          </a:xfrm>
          <a:prstGeom prst="rect">
            <a:avLst/>
          </a:prstGeom>
        </p:spPr>
      </p:pic>
      <p:sp>
        <p:nvSpPr>
          <p:cNvPr id="7" name="Rectangle 6">
            <a:extLst>
              <a:ext uri="{FF2B5EF4-FFF2-40B4-BE49-F238E27FC236}">
                <a16:creationId xmlns:a16="http://schemas.microsoft.com/office/drawing/2014/main" id="{72C83CA7-FD6A-4D05-8026-15AFC15B744D}"/>
              </a:ext>
            </a:extLst>
          </p:cNvPr>
          <p:cNvSpPr/>
          <p:nvPr/>
        </p:nvSpPr>
        <p:spPr>
          <a:xfrm>
            <a:off x="8126068" y="1331193"/>
            <a:ext cx="3427343" cy="3046988"/>
          </a:xfrm>
          <a:prstGeom prst="rect">
            <a:avLst/>
          </a:prstGeom>
        </p:spPr>
        <p:txBody>
          <a:bodyPr wrap="square">
            <a:spAutoFit/>
          </a:bodyPr>
          <a:lstStyle/>
          <a:p>
            <a:r>
              <a:rPr lang="en-US" sz="2400" dirty="0">
                <a:latin typeface="SF Pro Display" panose="00000500000000000000" pitchFamily="50" charset="0"/>
                <a:ea typeface="SF Pro Display" panose="00000500000000000000" pitchFamily="50" charset="0"/>
                <a:cs typeface="Arial" panose="020B0604020202020204" pitchFamily="34" charset="0"/>
              </a:rPr>
              <a:t>The only difference in the structure of the transmitter and receiver from normal delta modulation  is that they have another feedback path with logic for step size control.</a:t>
            </a:r>
          </a:p>
        </p:txBody>
      </p:sp>
    </p:spTree>
    <p:extLst>
      <p:ext uri="{BB962C8B-B14F-4D97-AF65-F5344CB8AC3E}">
        <p14:creationId xmlns:p14="http://schemas.microsoft.com/office/powerpoint/2010/main" val="1486905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680830" y="125896"/>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506895" y="1372635"/>
            <a:ext cx="10863470" cy="5359469"/>
          </a:xfrm>
        </p:spPr>
        <p:txBody>
          <a:bodyPr>
            <a:normAutofit fontScale="92500" lnSpcReduction="10000"/>
          </a:bodyPr>
          <a:lstStyle/>
          <a:p>
            <a:pPr marL="0" indent="0">
              <a:buNone/>
            </a:pPr>
            <a:r>
              <a:rPr lang="en-IN" sz="2400" dirty="0">
                <a:latin typeface="SF Pro Display" panose="00000500000000000000" pitchFamily="50" charset="0"/>
                <a:ea typeface="SF Pro Display" panose="00000500000000000000" pitchFamily="50" charset="0"/>
              </a:rPr>
              <a:t>The advantages of adaptive delta modulation include the following:</a:t>
            </a:r>
          </a:p>
          <a:p>
            <a:pPr lvl="0"/>
            <a:r>
              <a:rPr lang="en-IN" sz="2400" dirty="0">
                <a:latin typeface="SF Pro Display" panose="00000500000000000000" pitchFamily="50" charset="0"/>
                <a:ea typeface="SF Pro Display" panose="00000500000000000000" pitchFamily="50" charset="0"/>
              </a:rPr>
              <a:t>This modulation can be used to reduce the slope error which is present in delta modulation.</a:t>
            </a:r>
          </a:p>
          <a:p>
            <a:pPr lvl="0"/>
            <a:r>
              <a:rPr lang="en-IN" sz="2400" dirty="0">
                <a:latin typeface="SF Pro Display" panose="00000500000000000000" pitchFamily="50" charset="0"/>
                <a:ea typeface="SF Pro Display" panose="00000500000000000000" pitchFamily="50" charset="0"/>
              </a:rPr>
              <a:t>This can be used to remove the granular error from the signal.</a:t>
            </a:r>
          </a:p>
          <a:p>
            <a:pPr lvl="0"/>
            <a:r>
              <a:rPr lang="en-IN" sz="2400" dirty="0">
                <a:latin typeface="SF Pro Display" panose="00000500000000000000" pitchFamily="50" charset="0"/>
                <a:ea typeface="SF Pro Display" panose="00000500000000000000" pitchFamily="50" charset="0"/>
              </a:rPr>
              <a:t>It has an improved signal to noise ratio as compared to that of delta modulation.</a:t>
            </a:r>
          </a:p>
          <a:p>
            <a:pPr marL="0" lvl="0" indent="0">
              <a:buNone/>
            </a:pPr>
            <a:endParaRPr lang="en-IN" sz="2400" dirty="0">
              <a:latin typeface="SF Pro Display" panose="00000500000000000000" pitchFamily="50" charset="0"/>
              <a:ea typeface="SF Pro Display" panose="00000500000000000000" pitchFamily="50" charset="0"/>
            </a:endParaRPr>
          </a:p>
          <a:p>
            <a:pPr marL="0" indent="0">
              <a:buNone/>
            </a:pPr>
            <a:r>
              <a:rPr lang="en-IN" sz="2400" dirty="0">
                <a:latin typeface="SF Pro Display" panose="00000500000000000000" pitchFamily="50" charset="0"/>
                <a:ea typeface="SF Pro Display" panose="00000500000000000000" pitchFamily="50" charset="0"/>
              </a:rPr>
              <a:t>The applications of adaptive delta modulation include the following:</a:t>
            </a:r>
          </a:p>
          <a:p>
            <a:pPr lvl="0"/>
            <a:r>
              <a:rPr lang="en-IN" sz="2400" dirty="0">
                <a:latin typeface="SF Pro Display" panose="00000500000000000000" pitchFamily="50" charset="0"/>
                <a:ea typeface="SF Pro Display" panose="00000500000000000000" pitchFamily="50" charset="0"/>
              </a:rPr>
              <a:t>It can be used in systems that require improved voice quality.</a:t>
            </a:r>
          </a:p>
          <a:p>
            <a:pPr lvl="0"/>
            <a:r>
              <a:rPr lang="en-IN" sz="2400" dirty="0">
                <a:latin typeface="SF Pro Display" panose="00000500000000000000" pitchFamily="50" charset="0"/>
                <a:ea typeface="SF Pro Display" panose="00000500000000000000" pitchFamily="50" charset="0"/>
              </a:rPr>
              <a:t>It is used in voice coding.</a:t>
            </a:r>
          </a:p>
          <a:p>
            <a:pPr lvl="0"/>
            <a:r>
              <a:rPr lang="en-IN" sz="2400" dirty="0">
                <a:latin typeface="SF Pro Display" panose="00000500000000000000" pitchFamily="50" charset="0"/>
                <a:ea typeface="SF Pro Display" panose="00000500000000000000" pitchFamily="50" charset="0"/>
              </a:rPr>
              <a:t>It is used in television signal transmission.</a:t>
            </a:r>
          </a:p>
          <a:p>
            <a:pPr lvl="0"/>
            <a:r>
              <a:rPr lang="en-IN" sz="2400" dirty="0">
                <a:latin typeface="SF Pro Display" panose="00000500000000000000" pitchFamily="50" charset="0"/>
                <a:ea typeface="SF Pro Display" panose="00000500000000000000" pitchFamily="50" charset="0"/>
              </a:rPr>
              <a:t>The SECURENET line of Motorola uses 12kbit/sec adaptive delta modulation.</a:t>
            </a:r>
          </a:p>
          <a:p>
            <a:pPr lvl="0"/>
            <a:r>
              <a:rPr lang="en-IN" sz="2400" dirty="0">
                <a:latin typeface="SF Pro Display" panose="00000500000000000000" pitchFamily="50" charset="0"/>
                <a:ea typeface="SF Pro Display" panose="00000500000000000000" pitchFamily="50" charset="0"/>
              </a:rPr>
              <a:t>It is used by NASA for different communications between spacecraft and mission control.</a:t>
            </a:r>
          </a:p>
          <a:p>
            <a:pPr lvl="0"/>
            <a:r>
              <a:rPr lang="en-IN" sz="2400" dirty="0">
                <a:latin typeface="SF Pro Display" panose="00000500000000000000" pitchFamily="50" charset="0"/>
                <a:ea typeface="SF Pro Display" panose="00000500000000000000" pitchFamily="50" charset="0"/>
              </a:rPr>
              <a:t>The US Army also uses adaptive delta modulation in order to conserve bandwidth over various tactical links.</a:t>
            </a:r>
          </a:p>
          <a:p>
            <a:pPr marL="0" indent="0">
              <a:buNone/>
            </a:pPr>
            <a:endParaRPr lang="en-IN" sz="1800" dirty="0">
              <a:latin typeface="SF Pro Display" panose="00000500000000000000" pitchFamily="50" charset="0"/>
              <a:ea typeface="SF Pro Display" panose="00000500000000000000" pitchFamily="50" charset="0"/>
            </a:endParaRPr>
          </a:p>
        </p:txBody>
      </p:sp>
    </p:spTree>
    <p:extLst>
      <p:ext uri="{BB962C8B-B14F-4D97-AF65-F5344CB8AC3E}">
        <p14:creationId xmlns:p14="http://schemas.microsoft.com/office/powerpoint/2010/main" val="3778040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506895" y="125896"/>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506895" y="1372635"/>
            <a:ext cx="10863470" cy="5359469"/>
          </a:xfrm>
        </p:spPr>
        <p:txBody>
          <a:bodyPr>
            <a:normAutofit/>
          </a:bodyPr>
          <a:lstStyle/>
          <a:p>
            <a:pPr marL="0" indent="0">
              <a:buNone/>
            </a:pPr>
            <a:r>
              <a:rPr lang="en-IN" b="1" dirty="0">
                <a:latin typeface="SF Pro Display" panose="00000500000000000000" pitchFamily="50" charset="0"/>
                <a:ea typeface="SF Pro Display" panose="00000500000000000000" pitchFamily="50" charset="0"/>
              </a:rPr>
              <a:t>Techniques for Implementation of Adaptive Delta Modulation:</a:t>
            </a:r>
          </a:p>
          <a:p>
            <a:pPr marL="0" indent="0" algn="just">
              <a:buNone/>
            </a:pPr>
            <a:endParaRPr lang="en-IN" b="1" dirty="0">
              <a:latin typeface="SF Pro Display" panose="00000500000000000000" pitchFamily="50" charset="0"/>
              <a:ea typeface="SF Pro Display" panose="00000500000000000000" pitchFamily="50" charset="0"/>
            </a:endParaRPr>
          </a:p>
          <a:p>
            <a:pPr marL="514350" indent="-514350" algn="just">
              <a:buAutoNum type="arabicPeriod"/>
            </a:pPr>
            <a:r>
              <a:rPr lang="en-IN" b="1" dirty="0">
                <a:latin typeface="SF Pro Display" panose="00000500000000000000" pitchFamily="50" charset="0"/>
                <a:ea typeface="SF Pro Display" panose="00000500000000000000" pitchFamily="50" charset="0"/>
              </a:rPr>
              <a:t>NS Jayant Algorithm: </a:t>
            </a:r>
          </a:p>
          <a:p>
            <a:pPr algn="just"/>
            <a:r>
              <a:rPr lang="en-IN" dirty="0">
                <a:latin typeface="SF Pro Display" panose="00000500000000000000" pitchFamily="50" charset="0"/>
                <a:ea typeface="SF Pro Display" panose="00000500000000000000" pitchFamily="50" charset="0"/>
              </a:rPr>
              <a:t>This algorithm was developed by a scientist NS Jayant in Bell Laboratories. </a:t>
            </a:r>
            <a:r>
              <a:rPr lang="en-US" dirty="0">
                <a:latin typeface="SF Pro Display" panose="00000500000000000000" pitchFamily="50" charset="0"/>
                <a:ea typeface="SF Pro Display" panose="00000500000000000000" pitchFamily="50" charset="0"/>
              </a:rPr>
              <a:t>In Jayant ADM, an increase in step size is achieved by multiplication with a constant and decreases it by dividing by the same constant. </a:t>
            </a:r>
          </a:p>
          <a:p>
            <a:pPr algn="just"/>
            <a:r>
              <a:rPr lang="en-IN" dirty="0">
                <a:latin typeface="SF Pro Display" panose="00000500000000000000" pitchFamily="50" charset="0"/>
                <a:ea typeface="SF Pro Display" panose="00000500000000000000" pitchFamily="50" charset="0"/>
              </a:rPr>
              <a:t>If a series of …0000… or …1111… is detected in the encoded signal, the step size is multiplied with a constant k. If a series of ...0101… is detected, the step size is divided by the same </a:t>
            </a:r>
            <a:r>
              <a:rPr lang="en-IN" dirty="0" err="1">
                <a:latin typeface="SF Pro Display" panose="00000500000000000000" pitchFamily="50" charset="0"/>
                <a:ea typeface="SF Pro Display" panose="00000500000000000000" pitchFamily="50" charset="0"/>
              </a:rPr>
              <a:t>contant</a:t>
            </a:r>
            <a:r>
              <a:rPr lang="en-IN" dirty="0">
                <a:latin typeface="SF Pro Display" panose="00000500000000000000" pitchFamily="50" charset="0"/>
                <a:ea typeface="SF Pro Display" panose="00000500000000000000" pitchFamily="50" charset="0"/>
              </a:rPr>
              <a:t> k.</a:t>
            </a:r>
          </a:p>
        </p:txBody>
      </p:sp>
    </p:spTree>
    <p:extLst>
      <p:ext uri="{BB962C8B-B14F-4D97-AF65-F5344CB8AC3E}">
        <p14:creationId xmlns:p14="http://schemas.microsoft.com/office/powerpoint/2010/main" val="1067448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545157" y="99392"/>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545157" y="1399139"/>
            <a:ext cx="10863470" cy="5359469"/>
          </a:xfrm>
        </p:spPr>
        <p:txBody>
          <a:bodyPr>
            <a:normAutofit/>
          </a:bodyPr>
          <a:lstStyle/>
          <a:p>
            <a:pPr marL="0" indent="0" algn="just">
              <a:buNone/>
            </a:pPr>
            <a:r>
              <a:rPr lang="en-IN" b="1" dirty="0">
                <a:latin typeface="SF Pro Display" panose="00000500000000000000" pitchFamily="50" charset="0"/>
                <a:ea typeface="SF Pro Display" panose="00000500000000000000" pitchFamily="50" charset="0"/>
              </a:rPr>
              <a:t>2. SONG Algorithm:</a:t>
            </a:r>
          </a:p>
          <a:p>
            <a:pPr algn="just"/>
            <a:r>
              <a:rPr lang="en-IN" sz="2400" dirty="0">
                <a:latin typeface="SF Pro Display" panose="00000500000000000000" pitchFamily="50" charset="0"/>
                <a:ea typeface="SF Pro Display" panose="00000500000000000000" pitchFamily="50" charset="0"/>
              </a:rPr>
              <a:t>Consider s(K) to be the step size of the delta modulated staircase approximation for the kth sample of the input signal.</a:t>
            </a:r>
          </a:p>
          <a:p>
            <a:pPr algn="just">
              <a:lnSpc>
                <a:spcPct val="107000"/>
              </a:lnSpc>
              <a:spcAft>
                <a:spcPts val="800"/>
              </a:spcAft>
            </a:pPr>
            <a:r>
              <a:rPr lang="en-IN" sz="2400" dirty="0">
                <a:latin typeface="SF Pro Display" panose="00000500000000000000" pitchFamily="50" charset="0"/>
                <a:ea typeface="SF Pro Display" panose="00000500000000000000" pitchFamily="50" charset="0"/>
              </a:rPr>
              <a:t>If the quantized error (e(k-1)) of the previous sample matches the present quantized error, a constant So (minimum step size) is added to the step size of the next sample</a:t>
            </a:r>
          </a:p>
          <a:p>
            <a:pPr marL="0" indent="0">
              <a:lnSpc>
                <a:spcPct val="107000"/>
              </a:lnSpc>
              <a:spcAft>
                <a:spcPts val="800"/>
              </a:spcAft>
              <a:buNone/>
            </a:pPr>
            <a:endParaRPr lang="en-IN" sz="2400" dirty="0">
              <a:latin typeface="SF Pro Display" panose="00000500000000000000" pitchFamily="50" charset="0"/>
              <a:ea typeface="SF Pro Display" panose="00000500000000000000" pitchFamily="50" charset="0"/>
              <a:cs typeface="Times New Roman" panose="02020603050405020304" pitchFamily="18" charset="0"/>
            </a:endParaRPr>
          </a:p>
          <a:p>
            <a:pPr algn="just"/>
            <a:endParaRPr lang="en-IN" sz="2400" dirty="0">
              <a:latin typeface="SF Pro Display" panose="00000500000000000000" pitchFamily="50" charset="0"/>
              <a:ea typeface="SF Pro Display" panose="00000500000000000000" pitchFamily="50" charset="0"/>
            </a:endParaRPr>
          </a:p>
        </p:txBody>
      </p:sp>
      <p:pic>
        <p:nvPicPr>
          <p:cNvPr id="4" name="Picture 3">
            <a:extLst>
              <a:ext uri="{FF2B5EF4-FFF2-40B4-BE49-F238E27FC236}">
                <a16:creationId xmlns:a16="http://schemas.microsoft.com/office/drawing/2014/main" id="{BA7F15F5-4C3E-4735-B9CC-9D1D0A7F95B8}"/>
              </a:ext>
            </a:extLst>
          </p:cNvPr>
          <p:cNvPicPr>
            <a:picLocks noChangeAspect="1"/>
          </p:cNvPicPr>
          <p:nvPr/>
        </p:nvPicPr>
        <p:blipFill>
          <a:blip r:embed="rId2"/>
          <a:stretch>
            <a:fillRect/>
          </a:stretch>
        </p:blipFill>
        <p:spPr>
          <a:xfrm>
            <a:off x="783373" y="4210878"/>
            <a:ext cx="8095523" cy="1606255"/>
          </a:xfrm>
          <a:prstGeom prst="rect">
            <a:avLst/>
          </a:prstGeom>
        </p:spPr>
      </p:pic>
    </p:spTree>
    <p:extLst>
      <p:ext uri="{BB962C8B-B14F-4D97-AF65-F5344CB8AC3E}">
        <p14:creationId xmlns:p14="http://schemas.microsoft.com/office/powerpoint/2010/main" val="1179984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506895" y="47072"/>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506895" y="1213609"/>
            <a:ext cx="10863470" cy="5359469"/>
          </a:xfrm>
        </p:spPr>
        <p:txBody>
          <a:bodyPr>
            <a:normAutofit/>
          </a:bodyPr>
          <a:lstStyle/>
          <a:p>
            <a:pPr marL="0" indent="0" algn="just">
              <a:buNone/>
            </a:pPr>
            <a:r>
              <a:rPr lang="en-IN" b="1" dirty="0">
                <a:latin typeface="SF Pro Display" panose="00000500000000000000" pitchFamily="50" charset="0"/>
                <a:ea typeface="SF Pro Display" panose="00000500000000000000" pitchFamily="50" charset="0"/>
              </a:rPr>
              <a:t>3. Modified SONG Algorithm: </a:t>
            </a:r>
          </a:p>
        </p:txBody>
      </p:sp>
      <p:pic>
        <p:nvPicPr>
          <p:cNvPr id="5" name="Picture 4">
            <a:extLst>
              <a:ext uri="{FF2B5EF4-FFF2-40B4-BE49-F238E27FC236}">
                <a16:creationId xmlns:a16="http://schemas.microsoft.com/office/drawing/2014/main" id="{5E675DD7-B2B9-44D2-B28A-84BF680C2B6F}"/>
              </a:ext>
            </a:extLst>
          </p:cNvPr>
          <p:cNvPicPr>
            <a:picLocks noChangeAspect="1"/>
          </p:cNvPicPr>
          <p:nvPr/>
        </p:nvPicPr>
        <p:blipFill>
          <a:blip r:embed="rId2"/>
          <a:stretch>
            <a:fillRect/>
          </a:stretch>
        </p:blipFill>
        <p:spPr>
          <a:xfrm>
            <a:off x="643258" y="1706665"/>
            <a:ext cx="5881016" cy="2706309"/>
          </a:xfrm>
          <a:prstGeom prst="rect">
            <a:avLst/>
          </a:prstGeom>
        </p:spPr>
      </p:pic>
      <p:sp>
        <p:nvSpPr>
          <p:cNvPr id="6" name="Rectangle 5">
            <a:extLst>
              <a:ext uri="{FF2B5EF4-FFF2-40B4-BE49-F238E27FC236}">
                <a16:creationId xmlns:a16="http://schemas.microsoft.com/office/drawing/2014/main" id="{A4019491-384C-414E-8C82-EF30B01FE308}"/>
              </a:ext>
            </a:extLst>
          </p:cNvPr>
          <p:cNvSpPr/>
          <p:nvPr/>
        </p:nvSpPr>
        <p:spPr>
          <a:xfrm>
            <a:off x="506895" y="4423091"/>
            <a:ext cx="11512827" cy="2308324"/>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SF Pro Display" panose="00000500000000000000" pitchFamily="50" charset="0"/>
                <a:ea typeface="SF Pro Display" panose="00000500000000000000" pitchFamily="50" charset="0"/>
              </a:rPr>
              <a:t>α is the adaptation parameter nearly equal to 1 but, greater than 1.  β=1/α. </a:t>
            </a:r>
          </a:p>
          <a:p>
            <a:pPr marL="285750" indent="-285750" algn="just">
              <a:buFont typeface="Arial" panose="020B0604020202020204" pitchFamily="34" charset="0"/>
              <a:buChar char="•"/>
            </a:pPr>
            <a:r>
              <a:rPr lang="en-US" sz="2400" dirty="0">
                <a:latin typeface="SF Pro Display" panose="00000500000000000000" pitchFamily="50" charset="0"/>
                <a:ea typeface="SF Pro Display" panose="00000500000000000000" pitchFamily="50" charset="0"/>
              </a:rPr>
              <a:t>In this algorithm by proper choice of α&gt;1, the rate of change of step-size can be made greater than So. </a:t>
            </a:r>
          </a:p>
          <a:p>
            <a:pPr marL="285750" indent="-285750" algn="just">
              <a:buFont typeface="Arial" panose="020B0604020202020204" pitchFamily="34" charset="0"/>
              <a:buChar char="•"/>
            </a:pPr>
            <a:r>
              <a:rPr lang="en-US" sz="2400" dirty="0">
                <a:latin typeface="SF Pro Display" panose="00000500000000000000" pitchFamily="50" charset="0"/>
                <a:ea typeface="SF Pro Display" panose="00000500000000000000" pitchFamily="50" charset="0"/>
              </a:rPr>
              <a:t>It is seen that the α parameter gives a better performance to slope overload and the parameter β takes care of the granular noise as a result of which a better performance is obtained as compared to SONG.</a:t>
            </a:r>
            <a:endParaRPr lang="en-IN" sz="2400" dirty="0">
              <a:latin typeface="SF Pro Display" panose="00000500000000000000" pitchFamily="50" charset="0"/>
              <a:ea typeface="SF Pro Display" panose="00000500000000000000" pitchFamily="50" charset="0"/>
            </a:endParaRPr>
          </a:p>
        </p:txBody>
      </p:sp>
    </p:spTree>
    <p:extLst>
      <p:ext uri="{BB962C8B-B14F-4D97-AF65-F5344CB8AC3E}">
        <p14:creationId xmlns:p14="http://schemas.microsoft.com/office/powerpoint/2010/main" val="2516748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397565" y="961818"/>
            <a:ext cx="10863470" cy="5359469"/>
          </a:xfrm>
        </p:spPr>
        <p:txBody>
          <a:bodyPr>
            <a:normAutofit/>
          </a:bodyPr>
          <a:lstStyle/>
          <a:p>
            <a:pPr marL="0" indent="0" algn="just">
              <a:buNone/>
            </a:pPr>
            <a:r>
              <a:rPr lang="en-IN" dirty="0">
                <a:latin typeface="SF Pro Display" panose="00000500000000000000" pitchFamily="50" charset="0"/>
                <a:ea typeface="SF Pro Display" panose="00000500000000000000" pitchFamily="50" charset="0"/>
              </a:rPr>
              <a:t>Delta modulation with uniform quantization:</a:t>
            </a:r>
          </a:p>
          <a:p>
            <a:pPr marL="0" indent="0" algn="just">
              <a:buNone/>
            </a:pPr>
            <a:endParaRPr lang="en-IN" dirty="0">
              <a:latin typeface="SF Pro Display" panose="00000500000000000000" pitchFamily="50" charset="0"/>
              <a:ea typeface="SF Pro Display" panose="00000500000000000000" pitchFamily="50" charset="0"/>
            </a:endParaRPr>
          </a:p>
        </p:txBody>
      </p:sp>
      <p:sp>
        <p:nvSpPr>
          <p:cNvPr id="8" name="Rectangle 7">
            <a:extLst>
              <a:ext uri="{FF2B5EF4-FFF2-40B4-BE49-F238E27FC236}">
                <a16:creationId xmlns:a16="http://schemas.microsoft.com/office/drawing/2014/main" id="{1DBAF8C3-5511-4A22-8DCD-51B13AEDB19E}"/>
              </a:ext>
            </a:extLst>
          </p:cNvPr>
          <p:cNvSpPr/>
          <p:nvPr/>
        </p:nvSpPr>
        <p:spPr>
          <a:xfrm>
            <a:off x="467139" y="1420879"/>
            <a:ext cx="6096000" cy="5909310"/>
          </a:xfrm>
          <a:prstGeom prst="rect">
            <a:avLst/>
          </a:prstGeom>
        </p:spPr>
        <p:txBody>
          <a:bodyPr>
            <a:spAutoFit/>
          </a:bodyPr>
          <a:lstStyle/>
          <a:p>
            <a:r>
              <a:rPr lang="en-US" sz="1400" dirty="0">
                <a:solidFill>
                  <a:schemeClr val="bg2">
                    <a:lumMod val="40000"/>
                    <a:lumOff val="60000"/>
                  </a:schemeClr>
                </a:solidFill>
                <a:latin typeface="Courier New" panose="02070309020205020404" pitchFamily="49" charset="0"/>
              </a:rPr>
              <a:t>import </a:t>
            </a:r>
            <a:r>
              <a:rPr lang="en-US" sz="1400" dirty="0" err="1">
                <a:solidFill>
                  <a:schemeClr val="bg2">
                    <a:lumMod val="40000"/>
                    <a:lumOff val="60000"/>
                  </a:schemeClr>
                </a:solidFill>
                <a:latin typeface="Courier New" panose="02070309020205020404" pitchFamily="49" charset="0"/>
              </a:rPr>
              <a:t>numpy</a:t>
            </a:r>
            <a:r>
              <a:rPr lang="en-US" sz="1400" dirty="0">
                <a:solidFill>
                  <a:schemeClr val="bg2">
                    <a:lumMod val="40000"/>
                    <a:lumOff val="60000"/>
                  </a:schemeClr>
                </a:solidFill>
                <a:latin typeface="Courier New" panose="02070309020205020404" pitchFamily="49" charset="0"/>
              </a:rPr>
              <a:t> as np</a:t>
            </a:r>
          </a:p>
          <a:p>
            <a:r>
              <a:rPr lang="en-US" sz="1400" dirty="0">
                <a:solidFill>
                  <a:schemeClr val="bg2">
                    <a:lumMod val="40000"/>
                    <a:lumOff val="60000"/>
                  </a:schemeClr>
                </a:solidFill>
                <a:latin typeface="Courier New" panose="02070309020205020404" pitchFamily="49" charset="0"/>
              </a:rPr>
              <a:t>import </a:t>
            </a:r>
            <a:r>
              <a:rPr lang="en-US" sz="1400" dirty="0" err="1">
                <a:solidFill>
                  <a:schemeClr val="bg2">
                    <a:lumMod val="40000"/>
                    <a:lumOff val="60000"/>
                  </a:schemeClr>
                </a:solidFill>
                <a:latin typeface="Courier New" panose="02070309020205020404" pitchFamily="49" charset="0"/>
              </a:rPr>
              <a:t>matplotlib.pyplot</a:t>
            </a:r>
            <a:r>
              <a:rPr lang="en-US" sz="1400" dirty="0">
                <a:solidFill>
                  <a:schemeClr val="bg2">
                    <a:lumMod val="40000"/>
                    <a:lumOff val="60000"/>
                  </a:schemeClr>
                </a:solidFill>
                <a:latin typeface="Courier New" panose="02070309020205020404" pitchFamily="49" charset="0"/>
              </a:rPr>
              <a:t> as </a:t>
            </a:r>
            <a:r>
              <a:rPr lang="en-US" sz="1400" dirty="0" err="1">
                <a:solidFill>
                  <a:schemeClr val="bg2">
                    <a:lumMod val="40000"/>
                    <a:lumOff val="60000"/>
                  </a:schemeClr>
                </a:solidFill>
                <a:latin typeface="Courier New" panose="02070309020205020404" pitchFamily="49" charset="0"/>
              </a:rPr>
              <a:t>plt</a:t>
            </a:r>
            <a:endParaRPr lang="en-US" sz="1400" dirty="0">
              <a:solidFill>
                <a:schemeClr val="bg2">
                  <a:lumMod val="40000"/>
                  <a:lumOff val="60000"/>
                </a:schemeClr>
              </a:solidFill>
              <a:latin typeface="Courier New" panose="02070309020205020404" pitchFamily="49" charset="0"/>
            </a:endParaRPr>
          </a:p>
          <a:p>
            <a:r>
              <a:rPr lang="en-US" sz="1400" dirty="0">
                <a:solidFill>
                  <a:schemeClr val="bg2">
                    <a:lumMod val="40000"/>
                    <a:lumOff val="60000"/>
                  </a:schemeClr>
                </a:solidFill>
                <a:latin typeface="Courier New" panose="02070309020205020404" pitchFamily="49" charset="0"/>
              </a:rPr>
              <a:t>from </a:t>
            </a:r>
            <a:r>
              <a:rPr lang="en-US" sz="1400" dirty="0" err="1">
                <a:solidFill>
                  <a:schemeClr val="bg2">
                    <a:lumMod val="40000"/>
                    <a:lumOff val="60000"/>
                  </a:schemeClr>
                </a:solidFill>
                <a:latin typeface="Courier New" panose="02070309020205020404" pitchFamily="49" charset="0"/>
              </a:rPr>
              <a:t>scipy.signal</a:t>
            </a:r>
            <a:r>
              <a:rPr lang="en-US" sz="1400" dirty="0">
                <a:solidFill>
                  <a:schemeClr val="bg2">
                    <a:lumMod val="40000"/>
                    <a:lumOff val="60000"/>
                  </a:schemeClr>
                </a:solidFill>
                <a:latin typeface="Courier New" panose="02070309020205020404" pitchFamily="49" charset="0"/>
              </a:rPr>
              <a:t> import butter, </a:t>
            </a:r>
            <a:r>
              <a:rPr lang="en-US" sz="1400" dirty="0" err="1">
                <a:solidFill>
                  <a:schemeClr val="bg2">
                    <a:lumMod val="40000"/>
                    <a:lumOff val="60000"/>
                  </a:schemeClr>
                </a:solidFill>
                <a:latin typeface="Courier New" panose="02070309020205020404" pitchFamily="49" charset="0"/>
              </a:rPr>
              <a:t>filtfilt</a:t>
            </a:r>
            <a:endParaRPr lang="en-US" sz="1400" dirty="0">
              <a:solidFill>
                <a:schemeClr val="bg2">
                  <a:lumMod val="40000"/>
                  <a:lumOff val="60000"/>
                </a:schemeClr>
              </a:solidFill>
              <a:latin typeface="Courier New" panose="02070309020205020404" pitchFamily="49" charset="0"/>
            </a:endParaRPr>
          </a:p>
          <a:p>
            <a:br>
              <a:rPr lang="en-US" sz="1400" dirty="0">
                <a:solidFill>
                  <a:schemeClr val="bg2">
                    <a:lumMod val="40000"/>
                    <a:lumOff val="60000"/>
                  </a:schemeClr>
                </a:solidFill>
                <a:latin typeface="Courier New" panose="02070309020205020404" pitchFamily="49" charset="0"/>
              </a:rPr>
            </a:br>
            <a:r>
              <a:rPr lang="en-US" sz="1400" dirty="0">
                <a:solidFill>
                  <a:schemeClr val="bg2">
                    <a:lumMod val="40000"/>
                    <a:lumOff val="60000"/>
                  </a:schemeClr>
                </a:solidFill>
                <a:latin typeface="Courier New" panose="02070309020205020404" pitchFamily="49" charset="0"/>
              </a:rPr>
              <a:t>def </a:t>
            </a:r>
            <a:r>
              <a:rPr lang="en-US" sz="1400" dirty="0" err="1">
                <a:solidFill>
                  <a:schemeClr val="bg2">
                    <a:lumMod val="40000"/>
                    <a:lumOff val="60000"/>
                  </a:schemeClr>
                </a:solidFill>
                <a:latin typeface="Courier New" panose="02070309020205020404" pitchFamily="49" charset="0"/>
              </a:rPr>
              <a:t>delta_mod</a:t>
            </a:r>
            <a:r>
              <a:rPr lang="en-US" sz="1400" dirty="0">
                <a:solidFill>
                  <a:schemeClr val="bg2">
                    <a:lumMod val="40000"/>
                    <a:lumOff val="60000"/>
                  </a:schemeClr>
                </a:solidFill>
                <a:latin typeface="Courier New" panose="02070309020205020404" pitchFamily="49" charset="0"/>
              </a:rPr>
              <a:t>(data, delta):</a:t>
            </a:r>
          </a:p>
          <a:p>
            <a:r>
              <a:rPr lang="en-US" sz="1400" dirty="0">
                <a:solidFill>
                  <a:schemeClr val="bg2">
                    <a:lumMod val="40000"/>
                    <a:lumOff val="60000"/>
                  </a:schemeClr>
                </a:solidFill>
                <a:latin typeface="Courier New" panose="02070309020205020404" pitchFamily="49" charset="0"/>
              </a:rPr>
              <a:t>       </a:t>
            </a:r>
          </a:p>
          <a:p>
            <a:r>
              <a:rPr lang="en-US" sz="1400" dirty="0">
                <a:solidFill>
                  <a:schemeClr val="bg2">
                    <a:lumMod val="40000"/>
                    <a:lumOff val="60000"/>
                  </a:schemeClr>
                </a:solidFill>
                <a:latin typeface="Courier New" panose="02070309020205020404" pitchFamily="49" charset="0"/>
              </a:rPr>
              <a:t>    </a:t>
            </a:r>
            <a:r>
              <a:rPr lang="en-US" sz="1400" dirty="0" err="1">
                <a:solidFill>
                  <a:schemeClr val="bg2">
                    <a:lumMod val="40000"/>
                    <a:lumOff val="60000"/>
                  </a:schemeClr>
                </a:solidFill>
                <a:latin typeface="Courier New" panose="02070309020205020404" pitchFamily="49" charset="0"/>
              </a:rPr>
              <a:t>len_data</a:t>
            </a:r>
            <a:r>
              <a:rPr lang="en-US" sz="1400" dirty="0">
                <a:solidFill>
                  <a:schemeClr val="bg2">
                    <a:lumMod val="40000"/>
                    <a:lumOff val="60000"/>
                  </a:schemeClr>
                </a:solidFill>
                <a:latin typeface="Courier New" panose="02070309020205020404" pitchFamily="49" charset="0"/>
              </a:rPr>
              <a:t> = 500</a:t>
            </a:r>
          </a:p>
          <a:p>
            <a:r>
              <a:rPr lang="en-US" sz="1400" dirty="0">
                <a:solidFill>
                  <a:schemeClr val="bg2">
                    <a:lumMod val="40000"/>
                    <a:lumOff val="60000"/>
                  </a:schemeClr>
                </a:solidFill>
                <a:latin typeface="Courier New" panose="02070309020205020404" pitchFamily="49" charset="0"/>
              </a:rPr>
              <a:t>    </a:t>
            </a:r>
            <a:r>
              <a:rPr lang="en-US" sz="1400" dirty="0" err="1">
                <a:solidFill>
                  <a:schemeClr val="bg2">
                    <a:lumMod val="40000"/>
                    <a:lumOff val="60000"/>
                  </a:schemeClr>
                </a:solidFill>
                <a:latin typeface="Courier New" panose="02070309020205020404" pitchFamily="49" charset="0"/>
              </a:rPr>
              <a:t>pred</a:t>
            </a:r>
            <a:r>
              <a:rPr lang="en-US" sz="1400" dirty="0">
                <a:solidFill>
                  <a:schemeClr val="bg2">
                    <a:lumMod val="40000"/>
                    <a:lumOff val="60000"/>
                  </a:schemeClr>
                </a:solidFill>
                <a:latin typeface="Courier New" panose="02070309020205020404" pitchFamily="49" charset="0"/>
              </a:rPr>
              <a:t> = </a:t>
            </a:r>
            <a:r>
              <a:rPr lang="en-US" sz="1400" dirty="0" err="1">
                <a:solidFill>
                  <a:schemeClr val="bg2">
                    <a:lumMod val="40000"/>
                    <a:lumOff val="60000"/>
                  </a:schemeClr>
                </a:solidFill>
                <a:latin typeface="Courier New" panose="02070309020205020404" pitchFamily="49" charset="0"/>
              </a:rPr>
              <a:t>np.zeros</a:t>
            </a:r>
            <a:r>
              <a:rPr lang="en-US" sz="1400" dirty="0">
                <a:solidFill>
                  <a:schemeClr val="bg2">
                    <a:lumMod val="40000"/>
                    <a:lumOff val="60000"/>
                  </a:schemeClr>
                </a:solidFill>
                <a:latin typeface="Courier New" panose="02070309020205020404" pitchFamily="49" charset="0"/>
              </a:rPr>
              <a:t>(</a:t>
            </a:r>
            <a:r>
              <a:rPr lang="en-US" sz="1400" dirty="0" err="1">
                <a:solidFill>
                  <a:schemeClr val="bg2">
                    <a:lumMod val="40000"/>
                    <a:lumOff val="60000"/>
                  </a:schemeClr>
                </a:solidFill>
                <a:latin typeface="Courier New" panose="02070309020205020404" pitchFamily="49" charset="0"/>
              </a:rPr>
              <a:t>len_data</a:t>
            </a:r>
            <a:r>
              <a:rPr lang="en-US" sz="1400" dirty="0">
                <a:solidFill>
                  <a:schemeClr val="bg2">
                    <a:lumMod val="40000"/>
                    <a:lumOff val="60000"/>
                  </a:schemeClr>
                </a:solidFill>
                <a:latin typeface="Courier New" panose="02070309020205020404" pitchFamily="49" charset="0"/>
              </a:rPr>
              <a:t>)</a:t>
            </a:r>
          </a:p>
          <a:p>
            <a:r>
              <a:rPr lang="en-US" sz="1400" dirty="0">
                <a:solidFill>
                  <a:schemeClr val="bg2">
                    <a:lumMod val="40000"/>
                    <a:lumOff val="60000"/>
                  </a:schemeClr>
                </a:solidFill>
                <a:latin typeface="Courier New" panose="02070309020205020404" pitchFamily="49" charset="0"/>
              </a:rPr>
              <a:t>    </a:t>
            </a:r>
            <a:r>
              <a:rPr lang="en-US" sz="1400" dirty="0" err="1">
                <a:solidFill>
                  <a:schemeClr val="bg2">
                    <a:lumMod val="40000"/>
                    <a:lumOff val="60000"/>
                  </a:schemeClr>
                </a:solidFill>
                <a:latin typeface="Courier New" panose="02070309020205020404" pitchFamily="49" charset="0"/>
              </a:rPr>
              <a:t>e_hat</a:t>
            </a:r>
            <a:r>
              <a:rPr lang="en-US" sz="1400" dirty="0">
                <a:solidFill>
                  <a:schemeClr val="bg2">
                    <a:lumMod val="40000"/>
                    <a:lumOff val="60000"/>
                  </a:schemeClr>
                </a:solidFill>
                <a:latin typeface="Courier New" panose="02070309020205020404" pitchFamily="49" charset="0"/>
              </a:rPr>
              <a:t> = </a:t>
            </a:r>
            <a:r>
              <a:rPr lang="en-US" sz="1400" dirty="0" err="1">
                <a:solidFill>
                  <a:schemeClr val="bg2">
                    <a:lumMod val="40000"/>
                    <a:lumOff val="60000"/>
                  </a:schemeClr>
                </a:solidFill>
                <a:latin typeface="Courier New" panose="02070309020205020404" pitchFamily="49" charset="0"/>
              </a:rPr>
              <a:t>np.zeros</a:t>
            </a:r>
            <a:r>
              <a:rPr lang="en-US" sz="1400" dirty="0">
                <a:solidFill>
                  <a:schemeClr val="bg2">
                    <a:lumMod val="40000"/>
                    <a:lumOff val="60000"/>
                  </a:schemeClr>
                </a:solidFill>
                <a:latin typeface="Courier New" panose="02070309020205020404" pitchFamily="49" charset="0"/>
              </a:rPr>
              <a:t>(</a:t>
            </a:r>
            <a:r>
              <a:rPr lang="en-US" sz="1400" dirty="0" err="1">
                <a:solidFill>
                  <a:schemeClr val="bg2">
                    <a:lumMod val="40000"/>
                    <a:lumOff val="60000"/>
                  </a:schemeClr>
                </a:solidFill>
                <a:latin typeface="Courier New" panose="02070309020205020404" pitchFamily="49" charset="0"/>
              </a:rPr>
              <a:t>len_data</a:t>
            </a:r>
            <a:r>
              <a:rPr lang="en-US" sz="1400" dirty="0">
                <a:solidFill>
                  <a:schemeClr val="bg2">
                    <a:lumMod val="40000"/>
                    <a:lumOff val="60000"/>
                  </a:schemeClr>
                </a:solidFill>
                <a:latin typeface="Courier New" panose="02070309020205020404" pitchFamily="49" charset="0"/>
              </a:rPr>
              <a:t>) </a:t>
            </a:r>
          </a:p>
          <a:p>
            <a:br>
              <a:rPr lang="en-US" sz="1400" dirty="0">
                <a:solidFill>
                  <a:schemeClr val="bg2">
                    <a:lumMod val="40000"/>
                    <a:lumOff val="60000"/>
                  </a:schemeClr>
                </a:solidFill>
                <a:latin typeface="Courier New" panose="02070309020205020404" pitchFamily="49" charset="0"/>
              </a:rPr>
            </a:br>
            <a:r>
              <a:rPr lang="en-US" sz="1400" dirty="0">
                <a:solidFill>
                  <a:schemeClr val="bg2">
                    <a:lumMod val="40000"/>
                    <a:lumOff val="60000"/>
                  </a:schemeClr>
                </a:solidFill>
                <a:latin typeface="Courier New" panose="02070309020205020404" pitchFamily="49" charset="0"/>
              </a:rPr>
              <a:t>    for </a:t>
            </a:r>
            <a:r>
              <a:rPr lang="en-US" sz="1400" dirty="0" err="1">
                <a:solidFill>
                  <a:schemeClr val="bg2">
                    <a:lumMod val="40000"/>
                    <a:lumOff val="60000"/>
                  </a:schemeClr>
                </a:solidFill>
                <a:latin typeface="Courier New" panose="02070309020205020404" pitchFamily="49" charset="0"/>
              </a:rPr>
              <a:t>i</a:t>
            </a:r>
            <a:r>
              <a:rPr lang="en-US" sz="1400" dirty="0">
                <a:solidFill>
                  <a:schemeClr val="bg2">
                    <a:lumMod val="40000"/>
                    <a:lumOff val="60000"/>
                  </a:schemeClr>
                </a:solidFill>
                <a:latin typeface="Courier New" panose="02070309020205020404" pitchFamily="49" charset="0"/>
              </a:rPr>
              <a:t> in range(1, </a:t>
            </a:r>
            <a:r>
              <a:rPr lang="en-US" sz="1400" dirty="0" err="1">
                <a:solidFill>
                  <a:schemeClr val="bg2">
                    <a:lumMod val="40000"/>
                    <a:lumOff val="60000"/>
                  </a:schemeClr>
                </a:solidFill>
                <a:latin typeface="Courier New" panose="02070309020205020404" pitchFamily="49" charset="0"/>
              </a:rPr>
              <a:t>len_data</a:t>
            </a:r>
            <a:r>
              <a:rPr lang="en-US" sz="1400" dirty="0">
                <a:solidFill>
                  <a:schemeClr val="bg2">
                    <a:lumMod val="40000"/>
                    <a:lumOff val="60000"/>
                  </a:schemeClr>
                </a:solidFill>
                <a:latin typeface="Courier New" panose="02070309020205020404" pitchFamily="49" charset="0"/>
              </a:rPr>
              <a:t>):</a:t>
            </a:r>
          </a:p>
          <a:p>
            <a:r>
              <a:rPr lang="en-US" sz="1400" dirty="0">
                <a:solidFill>
                  <a:schemeClr val="bg2">
                    <a:lumMod val="40000"/>
                    <a:lumOff val="60000"/>
                  </a:schemeClr>
                </a:solidFill>
                <a:latin typeface="Courier New" panose="02070309020205020404" pitchFamily="49" charset="0"/>
              </a:rPr>
              <a:t>        </a:t>
            </a:r>
          </a:p>
          <a:p>
            <a:r>
              <a:rPr lang="en-US" sz="1400" dirty="0">
                <a:solidFill>
                  <a:schemeClr val="bg2">
                    <a:lumMod val="40000"/>
                    <a:lumOff val="60000"/>
                  </a:schemeClr>
                </a:solidFill>
                <a:latin typeface="Courier New" panose="02070309020205020404" pitchFamily="49" charset="0"/>
              </a:rPr>
              <a:t>        </a:t>
            </a:r>
            <a:r>
              <a:rPr lang="en-US" sz="1400" dirty="0" err="1">
                <a:solidFill>
                  <a:schemeClr val="bg2">
                    <a:lumMod val="40000"/>
                    <a:lumOff val="60000"/>
                  </a:schemeClr>
                </a:solidFill>
                <a:latin typeface="Courier New" panose="02070309020205020404" pitchFamily="49" charset="0"/>
              </a:rPr>
              <a:t>e_n</a:t>
            </a:r>
            <a:r>
              <a:rPr lang="en-US" sz="1400" dirty="0">
                <a:solidFill>
                  <a:schemeClr val="bg2">
                    <a:lumMod val="40000"/>
                    <a:lumOff val="60000"/>
                  </a:schemeClr>
                </a:solidFill>
                <a:latin typeface="Courier New" panose="02070309020205020404" pitchFamily="49" charset="0"/>
              </a:rPr>
              <a:t> = data[</a:t>
            </a:r>
            <a:r>
              <a:rPr lang="en-US" sz="1400" dirty="0" err="1">
                <a:solidFill>
                  <a:schemeClr val="bg2">
                    <a:lumMod val="40000"/>
                    <a:lumOff val="60000"/>
                  </a:schemeClr>
                </a:solidFill>
                <a:latin typeface="Courier New" panose="02070309020205020404" pitchFamily="49" charset="0"/>
              </a:rPr>
              <a:t>i</a:t>
            </a:r>
            <a:r>
              <a:rPr lang="en-US" sz="1400" dirty="0">
                <a:solidFill>
                  <a:schemeClr val="bg2">
                    <a:lumMod val="40000"/>
                    <a:lumOff val="60000"/>
                  </a:schemeClr>
                </a:solidFill>
                <a:latin typeface="Courier New" panose="02070309020205020404" pitchFamily="49" charset="0"/>
              </a:rPr>
              <a:t>] - </a:t>
            </a:r>
            <a:r>
              <a:rPr lang="en-US" sz="1400" dirty="0" err="1">
                <a:solidFill>
                  <a:schemeClr val="bg2">
                    <a:lumMod val="40000"/>
                    <a:lumOff val="60000"/>
                  </a:schemeClr>
                </a:solidFill>
                <a:latin typeface="Courier New" panose="02070309020205020404" pitchFamily="49" charset="0"/>
              </a:rPr>
              <a:t>pred</a:t>
            </a:r>
            <a:r>
              <a:rPr lang="en-US" sz="1400" dirty="0">
                <a:solidFill>
                  <a:schemeClr val="bg2">
                    <a:lumMod val="40000"/>
                    <a:lumOff val="60000"/>
                  </a:schemeClr>
                </a:solidFill>
                <a:latin typeface="Courier New" panose="02070309020205020404" pitchFamily="49" charset="0"/>
              </a:rPr>
              <a:t>[i-1]</a:t>
            </a:r>
          </a:p>
          <a:p>
            <a:r>
              <a:rPr lang="en-US" sz="1400" dirty="0">
                <a:solidFill>
                  <a:schemeClr val="bg2">
                    <a:lumMod val="40000"/>
                    <a:lumOff val="60000"/>
                  </a:schemeClr>
                </a:solidFill>
                <a:latin typeface="Courier New" panose="02070309020205020404" pitchFamily="49" charset="0"/>
              </a:rPr>
              <a:t>        </a:t>
            </a:r>
          </a:p>
          <a:p>
            <a:r>
              <a:rPr lang="en-US" sz="1400" dirty="0">
                <a:solidFill>
                  <a:schemeClr val="bg2">
                    <a:lumMod val="40000"/>
                    <a:lumOff val="60000"/>
                  </a:schemeClr>
                </a:solidFill>
                <a:latin typeface="Courier New" panose="02070309020205020404" pitchFamily="49" charset="0"/>
              </a:rPr>
              <a:t>        if (</a:t>
            </a:r>
            <a:r>
              <a:rPr lang="en-US" sz="1400" dirty="0" err="1">
                <a:solidFill>
                  <a:schemeClr val="bg2">
                    <a:lumMod val="40000"/>
                    <a:lumOff val="60000"/>
                  </a:schemeClr>
                </a:solidFill>
                <a:latin typeface="Courier New" panose="02070309020205020404" pitchFamily="49" charset="0"/>
              </a:rPr>
              <a:t>e_n</a:t>
            </a:r>
            <a:r>
              <a:rPr lang="en-US" sz="1400" dirty="0">
                <a:solidFill>
                  <a:schemeClr val="bg2">
                    <a:lumMod val="40000"/>
                    <a:lumOff val="60000"/>
                  </a:schemeClr>
                </a:solidFill>
                <a:latin typeface="Courier New" panose="02070309020205020404" pitchFamily="49" charset="0"/>
              </a:rPr>
              <a:t> &gt;= 0):</a:t>
            </a:r>
          </a:p>
          <a:p>
            <a:r>
              <a:rPr lang="en-US" sz="1400" dirty="0">
                <a:solidFill>
                  <a:schemeClr val="bg2">
                    <a:lumMod val="40000"/>
                    <a:lumOff val="60000"/>
                  </a:schemeClr>
                </a:solidFill>
                <a:latin typeface="Courier New" panose="02070309020205020404" pitchFamily="49" charset="0"/>
              </a:rPr>
              <a:t>            </a:t>
            </a:r>
            <a:r>
              <a:rPr lang="en-US" sz="1400" dirty="0" err="1">
                <a:solidFill>
                  <a:schemeClr val="bg2">
                    <a:lumMod val="40000"/>
                    <a:lumOff val="60000"/>
                  </a:schemeClr>
                </a:solidFill>
                <a:latin typeface="Courier New" panose="02070309020205020404" pitchFamily="49" charset="0"/>
              </a:rPr>
              <a:t>e_hat</a:t>
            </a:r>
            <a:r>
              <a:rPr lang="en-US" sz="1400" dirty="0">
                <a:solidFill>
                  <a:schemeClr val="bg2">
                    <a:lumMod val="40000"/>
                    <a:lumOff val="60000"/>
                  </a:schemeClr>
                </a:solidFill>
                <a:latin typeface="Courier New" panose="02070309020205020404" pitchFamily="49" charset="0"/>
              </a:rPr>
              <a:t>[</a:t>
            </a:r>
            <a:r>
              <a:rPr lang="en-US" sz="1400" dirty="0" err="1">
                <a:solidFill>
                  <a:schemeClr val="bg2">
                    <a:lumMod val="40000"/>
                    <a:lumOff val="60000"/>
                  </a:schemeClr>
                </a:solidFill>
                <a:latin typeface="Courier New" panose="02070309020205020404" pitchFamily="49" charset="0"/>
              </a:rPr>
              <a:t>i</a:t>
            </a:r>
            <a:r>
              <a:rPr lang="en-US" sz="1400" dirty="0">
                <a:solidFill>
                  <a:schemeClr val="bg2">
                    <a:lumMod val="40000"/>
                    <a:lumOff val="60000"/>
                  </a:schemeClr>
                </a:solidFill>
                <a:latin typeface="Courier New" panose="02070309020205020404" pitchFamily="49" charset="0"/>
              </a:rPr>
              <a:t>] = delta</a:t>
            </a:r>
          </a:p>
          <a:p>
            <a:r>
              <a:rPr lang="en-US" sz="1400" dirty="0">
                <a:solidFill>
                  <a:schemeClr val="bg2">
                    <a:lumMod val="40000"/>
                    <a:lumOff val="60000"/>
                  </a:schemeClr>
                </a:solidFill>
                <a:latin typeface="Courier New" panose="02070309020205020404" pitchFamily="49" charset="0"/>
              </a:rPr>
              <a:t>        else:</a:t>
            </a:r>
          </a:p>
          <a:p>
            <a:r>
              <a:rPr lang="en-US" sz="1400" dirty="0">
                <a:solidFill>
                  <a:schemeClr val="bg2">
                    <a:lumMod val="40000"/>
                    <a:lumOff val="60000"/>
                  </a:schemeClr>
                </a:solidFill>
                <a:latin typeface="Courier New" panose="02070309020205020404" pitchFamily="49" charset="0"/>
              </a:rPr>
              <a:t>            </a:t>
            </a:r>
            <a:r>
              <a:rPr lang="en-US" sz="1400" dirty="0" err="1">
                <a:solidFill>
                  <a:schemeClr val="bg2">
                    <a:lumMod val="40000"/>
                    <a:lumOff val="60000"/>
                  </a:schemeClr>
                </a:solidFill>
                <a:latin typeface="Courier New" panose="02070309020205020404" pitchFamily="49" charset="0"/>
              </a:rPr>
              <a:t>e_hat</a:t>
            </a:r>
            <a:r>
              <a:rPr lang="en-US" sz="1400" dirty="0">
                <a:solidFill>
                  <a:schemeClr val="bg2">
                    <a:lumMod val="40000"/>
                    <a:lumOff val="60000"/>
                  </a:schemeClr>
                </a:solidFill>
                <a:latin typeface="Courier New" panose="02070309020205020404" pitchFamily="49" charset="0"/>
              </a:rPr>
              <a:t>[</a:t>
            </a:r>
            <a:r>
              <a:rPr lang="en-US" sz="1400" dirty="0" err="1">
                <a:solidFill>
                  <a:schemeClr val="bg2">
                    <a:lumMod val="40000"/>
                    <a:lumOff val="60000"/>
                  </a:schemeClr>
                </a:solidFill>
                <a:latin typeface="Courier New" panose="02070309020205020404" pitchFamily="49" charset="0"/>
              </a:rPr>
              <a:t>i</a:t>
            </a:r>
            <a:r>
              <a:rPr lang="en-US" sz="1400" dirty="0">
                <a:solidFill>
                  <a:schemeClr val="bg2">
                    <a:lumMod val="40000"/>
                    <a:lumOff val="60000"/>
                  </a:schemeClr>
                </a:solidFill>
                <a:latin typeface="Courier New" panose="02070309020205020404" pitchFamily="49" charset="0"/>
              </a:rPr>
              <a:t>] = -delta</a:t>
            </a:r>
          </a:p>
          <a:p>
            <a:r>
              <a:rPr lang="en-US" sz="1400" dirty="0">
                <a:solidFill>
                  <a:schemeClr val="bg2">
                    <a:lumMod val="40000"/>
                    <a:lumOff val="60000"/>
                  </a:schemeClr>
                </a:solidFill>
                <a:latin typeface="Courier New" panose="02070309020205020404" pitchFamily="49" charset="0"/>
              </a:rPr>
              <a:t>        </a:t>
            </a:r>
          </a:p>
          <a:p>
            <a:r>
              <a:rPr lang="en-US" sz="1400" dirty="0">
                <a:solidFill>
                  <a:schemeClr val="bg2">
                    <a:lumMod val="40000"/>
                    <a:lumOff val="60000"/>
                  </a:schemeClr>
                </a:solidFill>
                <a:latin typeface="Courier New" panose="02070309020205020404" pitchFamily="49" charset="0"/>
              </a:rPr>
              <a:t>        </a:t>
            </a:r>
            <a:r>
              <a:rPr lang="en-US" sz="1400" dirty="0" err="1">
                <a:solidFill>
                  <a:schemeClr val="bg2">
                    <a:lumMod val="40000"/>
                    <a:lumOff val="60000"/>
                  </a:schemeClr>
                </a:solidFill>
                <a:latin typeface="Courier New" panose="02070309020205020404" pitchFamily="49" charset="0"/>
              </a:rPr>
              <a:t>pred</a:t>
            </a:r>
            <a:r>
              <a:rPr lang="en-US" sz="1400" dirty="0">
                <a:solidFill>
                  <a:schemeClr val="bg2">
                    <a:lumMod val="40000"/>
                    <a:lumOff val="60000"/>
                  </a:schemeClr>
                </a:solidFill>
                <a:latin typeface="Courier New" panose="02070309020205020404" pitchFamily="49" charset="0"/>
              </a:rPr>
              <a:t>[</a:t>
            </a:r>
            <a:r>
              <a:rPr lang="en-US" sz="1400" dirty="0" err="1">
                <a:solidFill>
                  <a:schemeClr val="bg2">
                    <a:lumMod val="40000"/>
                    <a:lumOff val="60000"/>
                  </a:schemeClr>
                </a:solidFill>
                <a:latin typeface="Courier New" panose="02070309020205020404" pitchFamily="49" charset="0"/>
              </a:rPr>
              <a:t>i</a:t>
            </a:r>
            <a:r>
              <a:rPr lang="en-US" sz="1400" dirty="0">
                <a:solidFill>
                  <a:schemeClr val="bg2">
                    <a:lumMod val="40000"/>
                    <a:lumOff val="60000"/>
                  </a:schemeClr>
                </a:solidFill>
                <a:latin typeface="Courier New" panose="02070309020205020404" pitchFamily="49" charset="0"/>
              </a:rPr>
              <a:t>] = </a:t>
            </a:r>
            <a:r>
              <a:rPr lang="en-US" sz="1400" dirty="0" err="1">
                <a:solidFill>
                  <a:schemeClr val="bg2">
                    <a:lumMod val="40000"/>
                    <a:lumOff val="60000"/>
                  </a:schemeClr>
                </a:solidFill>
                <a:latin typeface="Courier New" panose="02070309020205020404" pitchFamily="49" charset="0"/>
              </a:rPr>
              <a:t>pred</a:t>
            </a:r>
            <a:r>
              <a:rPr lang="en-US" sz="1400" dirty="0">
                <a:solidFill>
                  <a:schemeClr val="bg2">
                    <a:lumMod val="40000"/>
                    <a:lumOff val="60000"/>
                  </a:schemeClr>
                </a:solidFill>
                <a:latin typeface="Courier New" panose="02070309020205020404" pitchFamily="49" charset="0"/>
              </a:rPr>
              <a:t>[i-1] + </a:t>
            </a:r>
            <a:r>
              <a:rPr lang="en-US" sz="1400" dirty="0" err="1">
                <a:solidFill>
                  <a:schemeClr val="bg2">
                    <a:lumMod val="40000"/>
                    <a:lumOff val="60000"/>
                  </a:schemeClr>
                </a:solidFill>
                <a:latin typeface="Courier New" panose="02070309020205020404" pitchFamily="49" charset="0"/>
              </a:rPr>
              <a:t>e_hat</a:t>
            </a:r>
            <a:r>
              <a:rPr lang="en-US" sz="1400" dirty="0">
                <a:solidFill>
                  <a:schemeClr val="bg2">
                    <a:lumMod val="40000"/>
                    <a:lumOff val="60000"/>
                  </a:schemeClr>
                </a:solidFill>
                <a:latin typeface="Courier New" panose="02070309020205020404" pitchFamily="49" charset="0"/>
              </a:rPr>
              <a:t>[</a:t>
            </a:r>
            <a:r>
              <a:rPr lang="en-US" sz="1400" dirty="0" err="1">
                <a:solidFill>
                  <a:schemeClr val="bg2">
                    <a:lumMod val="40000"/>
                    <a:lumOff val="60000"/>
                  </a:schemeClr>
                </a:solidFill>
                <a:latin typeface="Courier New" panose="02070309020205020404" pitchFamily="49" charset="0"/>
              </a:rPr>
              <a:t>i</a:t>
            </a:r>
            <a:r>
              <a:rPr lang="en-US" sz="1400" dirty="0">
                <a:solidFill>
                  <a:schemeClr val="bg2">
                    <a:lumMod val="40000"/>
                    <a:lumOff val="60000"/>
                  </a:schemeClr>
                </a:solidFill>
                <a:latin typeface="Courier New" panose="02070309020205020404" pitchFamily="49" charset="0"/>
              </a:rPr>
              <a:t>]</a:t>
            </a:r>
          </a:p>
          <a:p>
            <a:r>
              <a:rPr lang="en-US" sz="1400" dirty="0">
                <a:solidFill>
                  <a:schemeClr val="bg2">
                    <a:lumMod val="40000"/>
                    <a:lumOff val="60000"/>
                  </a:schemeClr>
                </a:solidFill>
                <a:latin typeface="Courier New" panose="02070309020205020404" pitchFamily="49" charset="0"/>
              </a:rPr>
              <a:t>    </a:t>
            </a:r>
          </a:p>
          <a:p>
            <a:r>
              <a:rPr lang="en-US" sz="1400" dirty="0">
                <a:solidFill>
                  <a:schemeClr val="bg2">
                    <a:lumMod val="40000"/>
                    <a:lumOff val="60000"/>
                  </a:schemeClr>
                </a:solidFill>
                <a:latin typeface="Courier New" panose="02070309020205020404" pitchFamily="49" charset="0"/>
              </a:rPr>
              <a:t>    </a:t>
            </a:r>
          </a:p>
          <a:p>
            <a:r>
              <a:rPr lang="en-US" sz="1400" dirty="0">
                <a:solidFill>
                  <a:schemeClr val="bg2">
                    <a:lumMod val="40000"/>
                    <a:lumOff val="60000"/>
                  </a:schemeClr>
                </a:solidFill>
                <a:latin typeface="Courier New" panose="02070309020205020404" pitchFamily="49" charset="0"/>
              </a:rPr>
              <a:t>    encoded = </a:t>
            </a:r>
            <a:r>
              <a:rPr lang="en-US" sz="1400" dirty="0" err="1">
                <a:solidFill>
                  <a:schemeClr val="bg2">
                    <a:lumMod val="40000"/>
                    <a:lumOff val="60000"/>
                  </a:schemeClr>
                </a:solidFill>
                <a:latin typeface="Courier New" panose="02070309020205020404" pitchFamily="49" charset="0"/>
              </a:rPr>
              <a:t>e_hat</a:t>
            </a:r>
            <a:r>
              <a:rPr lang="en-US" sz="1400" dirty="0">
                <a:solidFill>
                  <a:schemeClr val="bg2">
                    <a:lumMod val="40000"/>
                    <a:lumOff val="60000"/>
                  </a:schemeClr>
                </a:solidFill>
                <a:latin typeface="Courier New" panose="02070309020205020404" pitchFamily="49" charset="0"/>
              </a:rPr>
              <a:t> &gt;= 0</a:t>
            </a:r>
          </a:p>
          <a:p>
            <a:r>
              <a:rPr lang="en-US" sz="1400" dirty="0">
                <a:solidFill>
                  <a:schemeClr val="bg2">
                    <a:lumMod val="40000"/>
                    <a:lumOff val="60000"/>
                  </a:schemeClr>
                </a:solidFill>
                <a:latin typeface="Courier New" panose="02070309020205020404" pitchFamily="49" charset="0"/>
              </a:rPr>
              <a:t>    </a:t>
            </a:r>
          </a:p>
          <a:p>
            <a:r>
              <a:rPr lang="en-US" sz="1400" dirty="0">
                <a:solidFill>
                  <a:schemeClr val="bg2">
                    <a:lumMod val="40000"/>
                    <a:lumOff val="60000"/>
                  </a:schemeClr>
                </a:solidFill>
                <a:latin typeface="Courier New" panose="02070309020205020404" pitchFamily="49" charset="0"/>
              </a:rPr>
              <a:t>    return encoded, </a:t>
            </a:r>
            <a:r>
              <a:rPr lang="en-US" sz="1400" dirty="0" err="1">
                <a:solidFill>
                  <a:schemeClr val="bg2">
                    <a:lumMod val="40000"/>
                    <a:lumOff val="60000"/>
                  </a:schemeClr>
                </a:solidFill>
                <a:latin typeface="Courier New" panose="02070309020205020404" pitchFamily="49" charset="0"/>
              </a:rPr>
              <a:t>pred</a:t>
            </a:r>
            <a:endParaRPr lang="en-US" sz="1400" dirty="0">
              <a:solidFill>
                <a:schemeClr val="bg2">
                  <a:lumMod val="40000"/>
                  <a:lumOff val="60000"/>
                </a:schemeClr>
              </a:solidFill>
              <a:latin typeface="Courier New" panose="02070309020205020404" pitchFamily="49" charset="0"/>
            </a:endParaRPr>
          </a:p>
          <a:p>
            <a:br>
              <a:rPr lang="en-US" sz="1400" dirty="0">
                <a:solidFill>
                  <a:schemeClr val="bg2">
                    <a:lumMod val="40000"/>
                    <a:lumOff val="60000"/>
                  </a:schemeClr>
                </a:solidFill>
                <a:latin typeface="Courier New" panose="02070309020205020404" pitchFamily="49" charset="0"/>
              </a:rPr>
            </a:br>
            <a:endParaRPr lang="en-US" sz="1400" b="0" dirty="0">
              <a:solidFill>
                <a:schemeClr val="bg2">
                  <a:lumMod val="40000"/>
                  <a:lumOff val="60000"/>
                </a:schemeClr>
              </a:solidFill>
              <a:effectLst/>
              <a:latin typeface="Courier New" panose="02070309020205020404" pitchFamily="49" charset="0"/>
            </a:endParaRPr>
          </a:p>
        </p:txBody>
      </p:sp>
      <p:sp>
        <p:nvSpPr>
          <p:cNvPr id="9" name="Rectangle 8">
            <a:extLst>
              <a:ext uri="{FF2B5EF4-FFF2-40B4-BE49-F238E27FC236}">
                <a16:creationId xmlns:a16="http://schemas.microsoft.com/office/drawing/2014/main" id="{34124E73-0AAE-48B1-8559-8C20077C8564}"/>
              </a:ext>
            </a:extLst>
          </p:cNvPr>
          <p:cNvSpPr/>
          <p:nvPr/>
        </p:nvSpPr>
        <p:spPr>
          <a:xfrm>
            <a:off x="5655365" y="1447915"/>
            <a:ext cx="5844209" cy="5478423"/>
          </a:xfrm>
          <a:prstGeom prst="rect">
            <a:avLst/>
          </a:prstGeom>
        </p:spPr>
        <p:txBody>
          <a:bodyPr wrap="square">
            <a:spAutoFit/>
          </a:bodyPr>
          <a:lstStyle/>
          <a:p>
            <a:r>
              <a:rPr lang="en-IN" sz="1400" dirty="0">
                <a:solidFill>
                  <a:schemeClr val="bg2">
                    <a:lumMod val="40000"/>
                    <a:lumOff val="60000"/>
                  </a:schemeClr>
                </a:solidFill>
                <a:latin typeface="Courier New" panose="02070309020205020404" pitchFamily="49" charset="0"/>
              </a:rPr>
              <a:t>def </a:t>
            </a:r>
            <a:r>
              <a:rPr lang="en-IN" sz="1400" dirty="0" err="1">
                <a:solidFill>
                  <a:schemeClr val="bg2">
                    <a:lumMod val="40000"/>
                    <a:lumOff val="60000"/>
                  </a:schemeClr>
                </a:solidFill>
                <a:latin typeface="Courier New" panose="02070309020205020404" pitchFamily="49" charset="0"/>
              </a:rPr>
              <a:t>delta_mod_demod</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 delta, f, fs):</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 = 500</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x_dem</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np.zeros</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for </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in range(1, </a:t>
            </a:r>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if </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0:</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e_hat</a:t>
            </a:r>
            <a:r>
              <a:rPr lang="en-IN" sz="1400" dirty="0">
                <a:solidFill>
                  <a:schemeClr val="bg2">
                    <a:lumMod val="40000"/>
                    <a:lumOff val="60000"/>
                  </a:schemeClr>
                </a:solidFill>
                <a:latin typeface="Courier New" panose="02070309020205020404" pitchFamily="49" charset="0"/>
              </a:rPr>
              <a:t> = -delta</a:t>
            </a:r>
          </a:p>
          <a:p>
            <a:r>
              <a:rPr lang="en-IN" sz="1400" dirty="0">
                <a:solidFill>
                  <a:schemeClr val="bg2">
                    <a:lumMod val="40000"/>
                    <a:lumOff val="60000"/>
                  </a:schemeClr>
                </a:solidFill>
                <a:latin typeface="Courier New" panose="02070309020205020404" pitchFamily="49" charset="0"/>
              </a:rPr>
              <a:t>        else:</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e_hat</a:t>
            </a:r>
            <a:r>
              <a:rPr lang="en-IN" sz="1400" dirty="0">
                <a:solidFill>
                  <a:schemeClr val="bg2">
                    <a:lumMod val="40000"/>
                    <a:lumOff val="60000"/>
                  </a:schemeClr>
                </a:solidFill>
                <a:latin typeface="Courier New" panose="02070309020205020404" pitchFamily="49" charset="0"/>
              </a:rPr>
              <a:t> = delta</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x_dem</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e_hat</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x_dem</a:t>
            </a:r>
            <a:r>
              <a:rPr lang="en-IN" sz="1400" dirty="0">
                <a:solidFill>
                  <a:schemeClr val="bg2">
                    <a:lumMod val="40000"/>
                    <a:lumOff val="60000"/>
                  </a:schemeClr>
                </a:solidFill>
                <a:latin typeface="Courier New" panose="02070309020205020404" pitchFamily="49" charset="0"/>
              </a:rPr>
              <a:t>[i-1]</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fs = 1000 # Sampling rate (Hz)</a:t>
            </a:r>
          </a:p>
          <a:p>
            <a:r>
              <a:rPr lang="en-IN" sz="1400" dirty="0">
                <a:solidFill>
                  <a:schemeClr val="bg2">
                    <a:lumMod val="40000"/>
                    <a:lumOff val="60000"/>
                  </a:schemeClr>
                </a:solidFill>
                <a:latin typeface="Courier New" panose="02070309020205020404" pitchFamily="49" charset="0"/>
              </a:rPr>
              <a:t>    fc = 100 # </a:t>
            </a:r>
            <a:r>
              <a:rPr lang="en-IN" sz="1400" dirty="0" err="1">
                <a:solidFill>
                  <a:schemeClr val="bg2">
                    <a:lumMod val="40000"/>
                    <a:lumOff val="60000"/>
                  </a:schemeClr>
                </a:solidFill>
                <a:latin typeface="Courier New" panose="02070309020205020404" pitchFamily="49" charset="0"/>
              </a:rPr>
              <a:t>Cutoff</a:t>
            </a:r>
            <a:r>
              <a:rPr lang="en-IN" sz="1400" dirty="0">
                <a:solidFill>
                  <a:schemeClr val="bg2">
                    <a:lumMod val="40000"/>
                    <a:lumOff val="60000"/>
                  </a:schemeClr>
                </a:solidFill>
                <a:latin typeface="Courier New" panose="02070309020205020404" pitchFamily="49" charset="0"/>
              </a:rPr>
              <a:t> frequency (Hz)</a:t>
            </a:r>
          </a:p>
          <a:p>
            <a:r>
              <a:rPr lang="en-IN" sz="1400" dirty="0">
                <a:solidFill>
                  <a:schemeClr val="bg2">
                    <a:lumMod val="40000"/>
                    <a:lumOff val="60000"/>
                  </a:schemeClr>
                </a:solidFill>
                <a:latin typeface="Courier New" panose="02070309020205020404" pitchFamily="49" charset="0"/>
              </a:rPr>
              <a:t>    order = 4 # Filter order</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b, a = butter(order, fc / (fs / 2), 'low')</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demod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filtfilt</a:t>
            </a:r>
            <a:r>
              <a:rPr lang="en-IN" sz="1400" dirty="0">
                <a:solidFill>
                  <a:schemeClr val="bg2">
                    <a:lumMod val="40000"/>
                    <a:lumOff val="60000"/>
                  </a:schemeClr>
                </a:solidFill>
                <a:latin typeface="Courier New" panose="02070309020205020404" pitchFamily="49" charset="0"/>
              </a:rPr>
              <a:t>(b, a, </a:t>
            </a:r>
            <a:r>
              <a:rPr lang="en-IN" sz="1400" dirty="0" err="1">
                <a:solidFill>
                  <a:schemeClr val="bg2">
                    <a:lumMod val="40000"/>
                    <a:lumOff val="60000"/>
                  </a:schemeClr>
                </a:solidFill>
                <a:latin typeface="Courier New" panose="02070309020205020404" pitchFamily="49" charset="0"/>
              </a:rPr>
              <a:t>x_dem</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return </a:t>
            </a:r>
            <a:r>
              <a:rPr lang="en-IN" sz="1400" dirty="0" err="1">
                <a:solidFill>
                  <a:schemeClr val="bg2">
                    <a:lumMod val="40000"/>
                    <a:lumOff val="60000"/>
                  </a:schemeClr>
                </a:solidFill>
                <a:latin typeface="Courier New" panose="02070309020205020404" pitchFamily="49" charset="0"/>
              </a:rPr>
              <a:t>demod</a:t>
            </a:r>
            <a:endParaRPr lang="en-IN" sz="1400" dirty="0">
              <a:solidFill>
                <a:schemeClr val="bg2">
                  <a:lumMod val="40000"/>
                  <a:lumOff val="60000"/>
                </a:schemeClr>
              </a:solidFill>
              <a:latin typeface="Courier New" panose="02070309020205020404" pitchFamily="49" charset="0"/>
            </a:endParaRPr>
          </a:p>
          <a:p>
            <a:br>
              <a:rPr lang="en-IN" sz="1400" dirty="0">
                <a:solidFill>
                  <a:schemeClr val="bg2">
                    <a:lumMod val="40000"/>
                    <a:lumOff val="60000"/>
                  </a:schemeClr>
                </a:solidFill>
                <a:latin typeface="Courier New" panose="02070309020205020404" pitchFamily="49" charset="0"/>
              </a:rPr>
            </a:br>
            <a:endParaRPr lang="en-IN" sz="1400" b="0" dirty="0">
              <a:solidFill>
                <a:schemeClr val="bg2">
                  <a:lumMod val="40000"/>
                  <a:lumOff val="60000"/>
                </a:schemeClr>
              </a:solidFill>
              <a:effectLst/>
              <a:latin typeface="Courier New" panose="02070309020205020404" pitchFamily="49" charset="0"/>
            </a:endParaRPr>
          </a:p>
        </p:txBody>
      </p:sp>
      <p:cxnSp>
        <p:nvCxnSpPr>
          <p:cNvPr id="10" name="Straight Connector 9">
            <a:extLst>
              <a:ext uri="{FF2B5EF4-FFF2-40B4-BE49-F238E27FC236}">
                <a16:creationId xmlns:a16="http://schemas.microsoft.com/office/drawing/2014/main" id="{2C324DCF-8D1D-4E62-9841-FE792210FD98}"/>
              </a:ext>
            </a:extLst>
          </p:cNvPr>
          <p:cNvCxnSpPr>
            <a:cxnSpLocks/>
          </p:cNvCxnSpPr>
          <p:nvPr/>
        </p:nvCxnSpPr>
        <p:spPr>
          <a:xfrm>
            <a:off x="5420139" y="1510332"/>
            <a:ext cx="0" cy="5347668"/>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84149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sp>
        <p:nvSpPr>
          <p:cNvPr id="4" name="Rectangle 3">
            <a:extLst>
              <a:ext uri="{FF2B5EF4-FFF2-40B4-BE49-F238E27FC236}">
                <a16:creationId xmlns:a16="http://schemas.microsoft.com/office/drawing/2014/main" id="{F8A81487-27A6-466C-9F2D-58CFD2D67A63}"/>
              </a:ext>
            </a:extLst>
          </p:cNvPr>
          <p:cNvSpPr/>
          <p:nvPr/>
        </p:nvSpPr>
        <p:spPr>
          <a:xfrm>
            <a:off x="106017" y="1081920"/>
            <a:ext cx="6096000" cy="5478423"/>
          </a:xfrm>
          <a:prstGeom prst="rect">
            <a:avLst/>
          </a:prstGeom>
        </p:spPr>
        <p:txBody>
          <a:bodyPr>
            <a:spAutoFit/>
          </a:bodyPr>
          <a:lstStyle/>
          <a:p>
            <a:r>
              <a:rPr lang="en-IN" sz="1400" dirty="0">
                <a:solidFill>
                  <a:schemeClr val="bg2">
                    <a:lumMod val="40000"/>
                    <a:lumOff val="60000"/>
                  </a:schemeClr>
                </a:solidFill>
                <a:latin typeface="Courier New" panose="02070309020205020404" pitchFamily="49" charset="0"/>
              </a:rPr>
              <a:t>def </a:t>
            </a:r>
            <a:r>
              <a:rPr lang="en-IN" sz="1400" dirty="0" err="1">
                <a:solidFill>
                  <a:schemeClr val="bg2">
                    <a:lumMod val="40000"/>
                    <a:lumOff val="60000"/>
                  </a:schemeClr>
                </a:solidFill>
                <a:latin typeface="Courier New" panose="02070309020205020404" pitchFamily="49" charset="0"/>
              </a:rPr>
              <a:t>isnr</a:t>
            </a:r>
            <a:r>
              <a:rPr lang="en-IN" sz="1400" dirty="0">
                <a:solidFill>
                  <a:schemeClr val="bg2">
                    <a:lumMod val="40000"/>
                    <a:lumOff val="60000"/>
                  </a:schemeClr>
                </a:solidFill>
                <a:latin typeface="Courier New" panose="02070309020205020404" pitchFamily="49" charset="0"/>
              </a:rPr>
              <a:t>(x, y):</a:t>
            </a:r>
          </a:p>
          <a:p>
            <a:r>
              <a:rPr lang="en-IN" sz="1400" dirty="0">
                <a:solidFill>
                  <a:schemeClr val="bg2">
                    <a:lumMod val="40000"/>
                    <a:lumOff val="60000"/>
                  </a:schemeClr>
                </a:solidFill>
                <a:latin typeface="Courier New" panose="02070309020205020404" pitchFamily="49" charset="0"/>
              </a:rPr>
              <a:t>    noise = x - y</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mse</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(noise))</a:t>
            </a:r>
          </a:p>
          <a:p>
            <a:r>
              <a:rPr lang="en-IN" sz="1400" dirty="0">
                <a:solidFill>
                  <a:schemeClr val="bg2">
                    <a:lumMod val="40000"/>
                    <a:lumOff val="60000"/>
                  </a:schemeClr>
                </a:solidFill>
                <a:latin typeface="Courier New" panose="02070309020205020404" pitchFamily="49" charset="0"/>
              </a:rPr>
              <a:t>    return 10 * np.log10(</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(x))/</a:t>
            </a:r>
            <a:r>
              <a:rPr lang="en-IN" sz="1400" dirty="0" err="1">
                <a:solidFill>
                  <a:schemeClr val="bg2">
                    <a:lumMod val="40000"/>
                    <a:lumOff val="60000"/>
                  </a:schemeClr>
                </a:solidFill>
                <a:latin typeface="Courier New" panose="02070309020205020404" pitchFamily="49" charset="0"/>
              </a:rPr>
              <a:t>mse</a:t>
            </a:r>
            <a:r>
              <a:rPr lang="en-IN" sz="1400" dirty="0">
                <a:solidFill>
                  <a:schemeClr val="bg2">
                    <a:lumMod val="40000"/>
                    <a:lumOff val="60000"/>
                  </a:schemeClr>
                </a:solidFill>
                <a:latin typeface="Courier New" panose="02070309020205020404" pitchFamily="49" charset="0"/>
              </a:rPr>
              <a:t>)</a:t>
            </a:r>
          </a:p>
          <a:p>
            <a:endParaRPr lang="en-IN" sz="1400" dirty="0">
              <a:solidFill>
                <a:schemeClr val="bg2">
                  <a:lumMod val="40000"/>
                  <a:lumOff val="60000"/>
                </a:schemeClr>
              </a:solidFill>
              <a:latin typeface="Courier New" panose="02070309020205020404" pitchFamily="49" charset="0"/>
            </a:endParaRPr>
          </a:p>
          <a:p>
            <a:r>
              <a:rPr lang="en-IN" sz="1400" dirty="0">
                <a:solidFill>
                  <a:schemeClr val="bg2">
                    <a:lumMod val="40000"/>
                    <a:lumOff val="60000"/>
                  </a:schemeClr>
                </a:solidFill>
                <a:latin typeface="Courier New" panose="02070309020205020404" pitchFamily="49" charset="0"/>
              </a:rPr>
              <a:t># Sin*Exp input</a:t>
            </a:r>
          </a:p>
          <a:p>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 = 500</a:t>
            </a:r>
          </a:p>
          <a:p>
            <a:r>
              <a:rPr lang="en-IN" sz="1400" dirty="0">
                <a:solidFill>
                  <a:schemeClr val="bg2">
                    <a:lumMod val="40000"/>
                    <a:lumOff val="60000"/>
                  </a:schemeClr>
                </a:solidFill>
                <a:latin typeface="Courier New" panose="02070309020205020404" pitchFamily="49" charset="0"/>
              </a:rPr>
              <a:t>t = </a:t>
            </a:r>
            <a:r>
              <a:rPr lang="en-IN" sz="1400" dirty="0" err="1">
                <a:solidFill>
                  <a:schemeClr val="bg2">
                    <a:lumMod val="40000"/>
                    <a:lumOff val="60000"/>
                  </a:schemeClr>
                </a:solidFill>
                <a:latin typeface="Courier New" panose="02070309020205020404" pitchFamily="49" charset="0"/>
              </a:rPr>
              <a:t>np.linspace</a:t>
            </a:r>
            <a:r>
              <a:rPr lang="en-IN" sz="1400" dirty="0">
                <a:solidFill>
                  <a:schemeClr val="bg2">
                    <a:lumMod val="40000"/>
                    <a:lumOff val="60000"/>
                  </a:schemeClr>
                </a:solidFill>
                <a:latin typeface="Courier New" panose="02070309020205020404" pitchFamily="49" charset="0"/>
              </a:rPr>
              <a:t>(0, 10, </a:t>
            </a:r>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Fs = 50 </a:t>
            </a:r>
          </a:p>
          <a:p>
            <a:r>
              <a:rPr lang="en-IN" sz="1400" dirty="0">
                <a:solidFill>
                  <a:schemeClr val="bg2">
                    <a:lumMod val="40000"/>
                    <a:lumOff val="60000"/>
                  </a:schemeClr>
                </a:solidFill>
                <a:latin typeface="Courier New" panose="02070309020205020404" pitchFamily="49" charset="0"/>
              </a:rPr>
              <a:t>amp = 5</a:t>
            </a:r>
          </a:p>
          <a:p>
            <a:r>
              <a:rPr lang="en-IN" sz="1400" dirty="0">
                <a:solidFill>
                  <a:schemeClr val="bg2">
                    <a:lumMod val="40000"/>
                    <a:lumOff val="60000"/>
                  </a:schemeClr>
                </a:solidFill>
                <a:latin typeface="Courier New" panose="02070309020205020404" pitchFamily="49" charset="0"/>
              </a:rPr>
              <a:t>f = 2</a:t>
            </a:r>
          </a:p>
          <a:p>
            <a:r>
              <a:rPr lang="en-IN" sz="1400" dirty="0">
                <a:solidFill>
                  <a:schemeClr val="bg2">
                    <a:lumMod val="40000"/>
                    <a:lumOff val="60000"/>
                  </a:schemeClr>
                </a:solidFill>
                <a:latin typeface="Courier New" panose="02070309020205020404" pitchFamily="49" charset="0"/>
              </a:rPr>
              <a:t>x1 = amp * </a:t>
            </a:r>
            <a:r>
              <a:rPr lang="en-IN" sz="1400" dirty="0" err="1">
                <a:solidFill>
                  <a:schemeClr val="bg2">
                    <a:lumMod val="40000"/>
                    <a:lumOff val="60000"/>
                  </a:schemeClr>
                </a:solidFill>
                <a:latin typeface="Courier New" panose="02070309020205020404" pitchFamily="49" charset="0"/>
              </a:rPr>
              <a:t>np.sin</a:t>
            </a:r>
            <a:r>
              <a:rPr lang="en-IN" sz="1400" dirty="0">
                <a:solidFill>
                  <a:schemeClr val="bg2">
                    <a:lumMod val="40000"/>
                    <a:lumOff val="60000"/>
                  </a:schemeClr>
                </a:solidFill>
                <a:latin typeface="Courier New" panose="02070309020205020404" pitchFamily="49" charset="0"/>
              </a:rPr>
              <a:t>(2 * </a:t>
            </a:r>
            <a:r>
              <a:rPr lang="en-IN" sz="1400" dirty="0" err="1">
                <a:solidFill>
                  <a:schemeClr val="bg2">
                    <a:lumMod val="40000"/>
                    <a:lumOff val="60000"/>
                  </a:schemeClr>
                </a:solidFill>
                <a:latin typeface="Courier New" panose="02070309020205020404" pitchFamily="49" charset="0"/>
              </a:rPr>
              <a:t>np.pi</a:t>
            </a:r>
            <a:r>
              <a:rPr lang="en-IN" sz="1400" dirty="0">
                <a:solidFill>
                  <a:schemeClr val="bg2">
                    <a:lumMod val="40000"/>
                    <a:lumOff val="60000"/>
                  </a:schemeClr>
                </a:solidFill>
                <a:latin typeface="Courier New" panose="02070309020205020404" pitchFamily="49" charset="0"/>
              </a:rPr>
              <a:t> * f * t) * </a:t>
            </a:r>
            <a:r>
              <a:rPr lang="en-IN" sz="1400" dirty="0" err="1">
                <a:solidFill>
                  <a:schemeClr val="bg2">
                    <a:lumMod val="40000"/>
                    <a:lumOff val="60000"/>
                  </a:schemeClr>
                </a:solidFill>
                <a:latin typeface="Courier New" panose="02070309020205020404" pitchFamily="49" charset="0"/>
              </a:rPr>
              <a:t>np.exp</a:t>
            </a:r>
            <a:r>
              <a:rPr lang="en-IN" sz="1400" dirty="0">
                <a:solidFill>
                  <a:schemeClr val="bg2">
                    <a:lumMod val="40000"/>
                    <a:lumOff val="60000"/>
                  </a:schemeClr>
                </a:solidFill>
                <a:latin typeface="Courier New" panose="02070309020205020404" pitchFamily="49" charset="0"/>
              </a:rPr>
              <a:t>(-t)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Delta Modulation</a:t>
            </a:r>
          </a:p>
          <a:p>
            <a:r>
              <a:rPr lang="en-IN" sz="1400" dirty="0">
                <a:solidFill>
                  <a:schemeClr val="bg2">
                    <a:lumMod val="40000"/>
                    <a:lumOff val="60000"/>
                  </a:schemeClr>
                </a:solidFill>
                <a:latin typeface="Courier New" panose="02070309020205020404" pitchFamily="49" charset="0"/>
              </a:rPr>
              <a:t>delta = 1 </a:t>
            </a:r>
          </a:p>
          <a:p>
            <a:r>
              <a:rPr lang="en-IN" sz="1400" dirty="0" err="1">
                <a:solidFill>
                  <a:schemeClr val="bg2">
                    <a:lumMod val="40000"/>
                    <a:lumOff val="60000"/>
                  </a:schemeClr>
                </a:solidFill>
                <a:latin typeface="Courier New" panose="02070309020205020404" pitchFamily="49" charset="0"/>
              </a:rPr>
              <a:t>dm_out</a:t>
            </a:r>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dm_pred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delta_mod</a:t>
            </a:r>
            <a:r>
              <a:rPr lang="en-IN" sz="1400" dirty="0">
                <a:solidFill>
                  <a:schemeClr val="bg2">
                    <a:lumMod val="40000"/>
                    <a:lumOff val="60000"/>
                  </a:schemeClr>
                </a:solidFill>
                <a:latin typeface="Courier New" panose="02070309020205020404" pitchFamily="49" charset="0"/>
              </a:rPr>
              <a:t>(x1, delta)</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Demodulation</a:t>
            </a:r>
          </a:p>
          <a:p>
            <a:r>
              <a:rPr lang="en-IN" sz="1400" dirty="0" err="1">
                <a:solidFill>
                  <a:schemeClr val="bg2">
                    <a:lumMod val="40000"/>
                    <a:lumOff val="60000"/>
                  </a:schemeClr>
                </a:solidFill>
                <a:latin typeface="Courier New" panose="02070309020205020404" pitchFamily="49" charset="0"/>
              </a:rPr>
              <a:t>dm_demod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delta_mod_demod</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dm_out</a:t>
            </a:r>
            <a:r>
              <a:rPr lang="en-IN" sz="1400" dirty="0">
                <a:solidFill>
                  <a:schemeClr val="bg2">
                    <a:lumMod val="40000"/>
                    <a:lumOff val="60000"/>
                  </a:schemeClr>
                </a:solidFill>
                <a:latin typeface="Courier New" panose="02070309020205020404" pitchFamily="49" charset="0"/>
              </a:rPr>
              <a:t>, delta, f, Fs)</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MSE</a:t>
            </a:r>
          </a:p>
          <a:p>
            <a:r>
              <a:rPr lang="en-IN" sz="1400" dirty="0">
                <a:solidFill>
                  <a:schemeClr val="bg2">
                    <a:lumMod val="40000"/>
                    <a:lumOff val="60000"/>
                  </a:schemeClr>
                </a:solidFill>
                <a:latin typeface="Courier New" panose="02070309020205020404" pitchFamily="49" charset="0"/>
              </a:rPr>
              <a:t>dm_pred_snr1 = </a:t>
            </a:r>
            <a:r>
              <a:rPr lang="en-IN" sz="1400" dirty="0" err="1">
                <a:solidFill>
                  <a:schemeClr val="bg2">
                    <a:lumMod val="40000"/>
                    <a:lumOff val="60000"/>
                  </a:schemeClr>
                </a:solidFill>
                <a:latin typeface="Courier New" panose="02070309020205020404" pitchFamily="49" charset="0"/>
              </a:rPr>
              <a:t>isnr</a:t>
            </a:r>
            <a:r>
              <a:rPr lang="en-IN" sz="1400" dirty="0">
                <a:solidFill>
                  <a:schemeClr val="bg2">
                    <a:lumMod val="40000"/>
                    <a:lumOff val="60000"/>
                  </a:schemeClr>
                </a:solidFill>
                <a:latin typeface="Courier New" panose="02070309020205020404" pitchFamily="49" charset="0"/>
              </a:rPr>
              <a:t>(x1, </a:t>
            </a:r>
            <a:r>
              <a:rPr lang="en-IN" sz="1400" dirty="0" err="1">
                <a:solidFill>
                  <a:schemeClr val="bg2">
                    <a:lumMod val="40000"/>
                    <a:lumOff val="60000"/>
                  </a:schemeClr>
                </a:solidFill>
                <a:latin typeface="Courier New" panose="02070309020205020404" pitchFamily="49" charset="0"/>
              </a:rPr>
              <a:t>dm_pred</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dm_demod_mse1 = </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(x1 - </a:t>
            </a:r>
            <a:r>
              <a:rPr lang="en-IN" sz="1400" dirty="0" err="1">
                <a:solidFill>
                  <a:schemeClr val="bg2">
                    <a:lumMod val="40000"/>
                    <a:lumOff val="60000"/>
                  </a:schemeClr>
                </a:solidFill>
                <a:latin typeface="Courier New" panose="02070309020205020404" pitchFamily="49" charset="0"/>
              </a:rPr>
              <a:t>dm_demod</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print("SNR: ",dm_pred_snr1)</a:t>
            </a:r>
          </a:p>
          <a:p>
            <a:r>
              <a:rPr lang="en-IN" sz="1400" dirty="0">
                <a:solidFill>
                  <a:schemeClr val="bg2">
                    <a:lumMod val="40000"/>
                    <a:lumOff val="60000"/>
                  </a:schemeClr>
                </a:solidFill>
                <a:latin typeface="Courier New" panose="02070309020205020404" pitchFamily="49" charset="0"/>
              </a:rPr>
              <a:t>print("Mean Squared Error: ",dm_demod_mse1)</a:t>
            </a:r>
            <a:endParaRPr lang="en-IN" sz="1400" b="0" dirty="0">
              <a:solidFill>
                <a:schemeClr val="bg2">
                  <a:lumMod val="40000"/>
                  <a:lumOff val="60000"/>
                </a:schemeClr>
              </a:solidFill>
              <a:effectLst/>
              <a:latin typeface="Courier New" panose="02070309020205020404" pitchFamily="49" charset="0"/>
            </a:endParaRPr>
          </a:p>
        </p:txBody>
      </p:sp>
      <p:sp>
        <p:nvSpPr>
          <p:cNvPr id="5" name="Rectangle 4">
            <a:extLst>
              <a:ext uri="{FF2B5EF4-FFF2-40B4-BE49-F238E27FC236}">
                <a16:creationId xmlns:a16="http://schemas.microsoft.com/office/drawing/2014/main" id="{06274475-B8A6-4674-8D3A-E0014BAFA0E2}"/>
              </a:ext>
            </a:extLst>
          </p:cNvPr>
          <p:cNvSpPr/>
          <p:nvPr/>
        </p:nvSpPr>
        <p:spPr>
          <a:xfrm>
            <a:off x="6493565" y="1186865"/>
            <a:ext cx="6096000" cy="3970318"/>
          </a:xfrm>
          <a:prstGeom prst="rect">
            <a:avLst/>
          </a:prstGeom>
        </p:spPr>
        <p:txBody>
          <a:bodyPr>
            <a:spAutoFit/>
          </a:bodyPr>
          <a:lstStyle/>
          <a:p>
            <a:r>
              <a:rPr lang="en-IN" sz="1400" dirty="0">
                <a:solidFill>
                  <a:schemeClr val="bg2">
                    <a:lumMod val="40000"/>
                    <a:lumOff val="60000"/>
                  </a:schemeClr>
                </a:solidFill>
                <a:latin typeface="Courier New" panose="02070309020205020404" pitchFamily="49" charset="0"/>
              </a:rPr>
              <a:t># Plotting</a:t>
            </a:r>
          </a:p>
          <a:p>
            <a:r>
              <a:rPr lang="en-IN" sz="1400" dirty="0">
                <a:solidFill>
                  <a:schemeClr val="bg2">
                    <a:lumMod val="40000"/>
                    <a:lumOff val="60000"/>
                  </a:schemeClr>
                </a:solidFill>
                <a:latin typeface="Courier New" panose="02070309020205020404" pitchFamily="49" charset="0"/>
              </a:rPr>
              <a:t>fig1 = </a:t>
            </a:r>
            <a:r>
              <a:rPr lang="en-IN" sz="1400" dirty="0" err="1">
                <a:solidFill>
                  <a:schemeClr val="bg2">
                    <a:lumMod val="40000"/>
                    <a:lumOff val="60000"/>
                  </a:schemeClr>
                </a:solidFill>
                <a:latin typeface="Courier New" panose="02070309020205020404" pitchFamily="49" charset="0"/>
              </a:rPr>
              <a:t>plt.figure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figsize</a:t>
            </a:r>
            <a:r>
              <a:rPr lang="en-IN" sz="1400" dirty="0">
                <a:solidFill>
                  <a:schemeClr val="bg2">
                    <a:lumMod val="40000"/>
                    <a:lumOff val="60000"/>
                  </a:schemeClr>
                </a:solidFill>
                <a:latin typeface="Courier New" panose="02070309020205020404" pitchFamily="49" charset="0"/>
              </a:rPr>
              <a:t>=(20, 10))</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x1, label='Input')</a:t>
            </a:r>
          </a:p>
          <a:p>
            <a:r>
              <a:rPr lang="en-IN" sz="1400" dirty="0" err="1">
                <a:solidFill>
                  <a:schemeClr val="bg2">
                    <a:lumMod val="40000"/>
                    <a:lumOff val="60000"/>
                  </a:schemeClr>
                </a:solidFill>
                <a:latin typeface="Courier New" panose="02070309020205020404" pitchFamily="49" charset="0"/>
              </a:rPr>
              <a:t>plt.step</a:t>
            </a:r>
            <a:r>
              <a:rPr lang="en-IN" sz="1400" dirty="0">
                <a:solidFill>
                  <a:schemeClr val="bg2">
                    <a:lumMod val="40000"/>
                    <a:lumOff val="60000"/>
                  </a:schemeClr>
                </a:solidFill>
                <a:latin typeface="Courier New" panose="02070309020205020404" pitchFamily="49" charset="0"/>
              </a:rPr>
              <a:t>(t, </a:t>
            </a:r>
            <a:r>
              <a:rPr lang="en-IN" sz="1400" dirty="0" err="1">
                <a:solidFill>
                  <a:schemeClr val="bg2">
                    <a:lumMod val="40000"/>
                    <a:lumOff val="60000"/>
                  </a:schemeClr>
                </a:solidFill>
                <a:latin typeface="Courier New" panose="02070309020205020404" pitchFamily="49" charset="0"/>
              </a:rPr>
              <a:t>dm_pred</a:t>
            </a:r>
            <a:r>
              <a:rPr lang="en-IN" sz="1400" dirty="0">
                <a:solidFill>
                  <a:schemeClr val="bg2">
                    <a:lumMod val="40000"/>
                    <a:lumOff val="60000"/>
                  </a:schemeClr>
                </a:solidFill>
                <a:latin typeface="Courier New" panose="02070309020205020404" pitchFamily="49" charset="0"/>
              </a:rPr>
              <a:t>, label='Delta Mod </a:t>
            </a:r>
            <a:r>
              <a:rPr lang="en-IN" sz="1400" dirty="0" err="1">
                <a:solidFill>
                  <a:schemeClr val="bg2">
                    <a:lumMod val="40000"/>
                    <a:lumOff val="60000"/>
                  </a:schemeClr>
                </a:solidFill>
                <a:latin typeface="Courier New" panose="02070309020205020404" pitchFamily="49" charset="0"/>
              </a:rPr>
              <a:t>pred</a:t>
            </a:r>
            <a:r>
              <a:rPr lang="en-IN" sz="1400" dirty="0">
                <a:solidFill>
                  <a:schemeClr val="bg2">
                    <a:lumMod val="40000"/>
                    <a:lumOff val="60000"/>
                  </a:schemeClr>
                </a:solidFill>
                <a:latin typeface="Courier New" panose="02070309020205020404" pitchFamily="49" charset="0"/>
              </a:rPr>
              <a:t>')</a:t>
            </a:r>
          </a:p>
          <a:p>
            <a:r>
              <a:rPr lang="en-IN" sz="1400" dirty="0" err="1">
                <a:solidFill>
                  <a:schemeClr val="bg2">
                    <a:lumMod val="40000"/>
                    <a:lumOff val="60000"/>
                  </a:schemeClr>
                </a:solidFill>
                <a:latin typeface="Courier New" panose="02070309020205020404" pitchFamily="49" charset="0"/>
              </a:rPr>
              <a:t>plt.title</a:t>
            </a:r>
            <a:r>
              <a:rPr lang="en-IN" sz="1400" dirty="0">
                <a:solidFill>
                  <a:schemeClr val="bg2">
                    <a:lumMod val="40000"/>
                    <a:lumOff val="60000"/>
                  </a:schemeClr>
                </a:solidFill>
                <a:latin typeface="Courier New" panose="02070309020205020404" pitchFamily="49" charset="0"/>
              </a:rPr>
              <a:t>('Delta Modulation')</a:t>
            </a:r>
          </a:p>
          <a:p>
            <a:r>
              <a:rPr lang="en-IN" sz="1400" dirty="0" err="1">
                <a:solidFill>
                  <a:schemeClr val="bg2">
                    <a:lumMod val="40000"/>
                    <a:lumOff val="60000"/>
                  </a:schemeClr>
                </a:solidFill>
                <a:latin typeface="Courier New" panose="02070309020205020404" pitchFamily="49" charset="0"/>
              </a:rPr>
              <a:t>plt.xlabel</a:t>
            </a:r>
            <a:r>
              <a:rPr lang="en-IN" sz="1400" dirty="0">
                <a:solidFill>
                  <a:schemeClr val="bg2">
                    <a:lumMod val="40000"/>
                    <a:lumOff val="60000"/>
                  </a:schemeClr>
                </a:solidFill>
                <a:latin typeface="Courier New" panose="02070309020205020404" pitchFamily="49" charset="0"/>
              </a:rPr>
              <a:t>('Time (s)')</a:t>
            </a:r>
          </a:p>
          <a:p>
            <a:r>
              <a:rPr lang="en-IN" sz="1400" dirty="0" err="1">
                <a:solidFill>
                  <a:schemeClr val="bg2">
                    <a:lumMod val="40000"/>
                    <a:lumOff val="60000"/>
                  </a:schemeClr>
                </a:solidFill>
                <a:latin typeface="Courier New" panose="02070309020205020404" pitchFamily="49" charset="0"/>
              </a:rPr>
              <a:t>plt.ylabel</a:t>
            </a:r>
            <a:r>
              <a:rPr lang="en-IN" sz="1400" dirty="0">
                <a:solidFill>
                  <a:schemeClr val="bg2">
                    <a:lumMod val="40000"/>
                    <a:lumOff val="60000"/>
                  </a:schemeClr>
                </a:solidFill>
                <a:latin typeface="Courier New" panose="02070309020205020404" pitchFamily="49" charset="0"/>
              </a:rPr>
              <a:t>('Amplitude (V)')</a:t>
            </a:r>
          </a:p>
          <a:p>
            <a:r>
              <a:rPr lang="en-IN" sz="1400" dirty="0" err="1">
                <a:solidFill>
                  <a:schemeClr val="bg2">
                    <a:lumMod val="40000"/>
                    <a:lumOff val="60000"/>
                  </a:schemeClr>
                </a:solidFill>
                <a:latin typeface="Courier New" panose="02070309020205020404" pitchFamily="49" charset="0"/>
              </a:rPr>
              <a:t>plt.legend</a:t>
            </a:r>
            <a:r>
              <a:rPr lang="en-IN" sz="1400" dirty="0">
                <a:solidFill>
                  <a:schemeClr val="bg2">
                    <a:lumMod val="40000"/>
                    <a:lumOff val="60000"/>
                  </a:schemeClr>
                </a:solidFill>
                <a:latin typeface="Courier New" panose="02070309020205020404" pitchFamily="49" charset="0"/>
              </a:rPr>
              <a: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fig2 = </a:t>
            </a:r>
            <a:r>
              <a:rPr lang="en-IN" sz="1400" dirty="0" err="1">
                <a:solidFill>
                  <a:schemeClr val="bg2">
                    <a:lumMod val="40000"/>
                    <a:lumOff val="60000"/>
                  </a:schemeClr>
                </a:solidFill>
                <a:latin typeface="Courier New" panose="02070309020205020404" pitchFamily="49" charset="0"/>
              </a:rPr>
              <a:t>plt.figure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figsize</a:t>
            </a:r>
            <a:r>
              <a:rPr lang="en-IN" sz="1400" dirty="0">
                <a:solidFill>
                  <a:schemeClr val="bg2">
                    <a:lumMod val="40000"/>
                    <a:lumOff val="60000"/>
                  </a:schemeClr>
                </a:solidFill>
                <a:latin typeface="Courier New" panose="02070309020205020404" pitchFamily="49" charset="0"/>
              </a:rPr>
              <a:t>=(20, 10))</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x1, label='Input')</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a:t>
            </a:r>
            <a:r>
              <a:rPr lang="en-IN" sz="1400" dirty="0" err="1">
                <a:solidFill>
                  <a:schemeClr val="bg2">
                    <a:lumMod val="40000"/>
                    <a:lumOff val="60000"/>
                  </a:schemeClr>
                </a:solidFill>
                <a:latin typeface="Courier New" panose="02070309020205020404" pitchFamily="49" charset="0"/>
              </a:rPr>
              <a:t>dm_demod</a:t>
            </a:r>
            <a:r>
              <a:rPr lang="en-IN" sz="1400" dirty="0">
                <a:solidFill>
                  <a:schemeClr val="bg2">
                    <a:lumMod val="40000"/>
                    <a:lumOff val="60000"/>
                  </a:schemeClr>
                </a:solidFill>
                <a:latin typeface="Courier New" panose="02070309020205020404" pitchFamily="49" charset="0"/>
              </a:rPr>
              <a:t>, label='Demodulation')</a:t>
            </a:r>
          </a:p>
          <a:p>
            <a:r>
              <a:rPr lang="en-IN" sz="1400" dirty="0" err="1">
                <a:solidFill>
                  <a:schemeClr val="bg2">
                    <a:lumMod val="40000"/>
                    <a:lumOff val="60000"/>
                  </a:schemeClr>
                </a:solidFill>
                <a:latin typeface="Courier New" panose="02070309020205020404" pitchFamily="49" charset="0"/>
              </a:rPr>
              <a:t>plt.title</a:t>
            </a:r>
            <a:r>
              <a:rPr lang="en-IN" sz="1400" dirty="0">
                <a:solidFill>
                  <a:schemeClr val="bg2">
                    <a:lumMod val="40000"/>
                    <a:lumOff val="60000"/>
                  </a:schemeClr>
                </a:solidFill>
                <a:latin typeface="Courier New" panose="02070309020205020404" pitchFamily="49" charset="0"/>
              </a:rPr>
              <a:t>('Delta Modulation')</a:t>
            </a:r>
          </a:p>
          <a:p>
            <a:r>
              <a:rPr lang="en-IN" sz="1400" dirty="0" err="1">
                <a:solidFill>
                  <a:schemeClr val="bg2">
                    <a:lumMod val="40000"/>
                    <a:lumOff val="60000"/>
                  </a:schemeClr>
                </a:solidFill>
                <a:latin typeface="Courier New" panose="02070309020205020404" pitchFamily="49" charset="0"/>
              </a:rPr>
              <a:t>plt.xlabel</a:t>
            </a:r>
            <a:r>
              <a:rPr lang="en-IN" sz="1400" dirty="0">
                <a:solidFill>
                  <a:schemeClr val="bg2">
                    <a:lumMod val="40000"/>
                    <a:lumOff val="60000"/>
                  </a:schemeClr>
                </a:solidFill>
                <a:latin typeface="Courier New" panose="02070309020205020404" pitchFamily="49" charset="0"/>
              </a:rPr>
              <a:t>('Time (s)')</a:t>
            </a:r>
          </a:p>
          <a:p>
            <a:r>
              <a:rPr lang="en-IN" sz="1400" dirty="0" err="1">
                <a:solidFill>
                  <a:schemeClr val="bg2">
                    <a:lumMod val="40000"/>
                    <a:lumOff val="60000"/>
                  </a:schemeClr>
                </a:solidFill>
                <a:latin typeface="Courier New" panose="02070309020205020404" pitchFamily="49" charset="0"/>
              </a:rPr>
              <a:t>plt.ylabel</a:t>
            </a:r>
            <a:r>
              <a:rPr lang="en-IN" sz="1400" dirty="0">
                <a:solidFill>
                  <a:schemeClr val="bg2">
                    <a:lumMod val="40000"/>
                    <a:lumOff val="60000"/>
                  </a:schemeClr>
                </a:solidFill>
                <a:latin typeface="Courier New" panose="02070309020205020404" pitchFamily="49" charset="0"/>
              </a:rPr>
              <a:t>('Amplitude (V)')</a:t>
            </a:r>
          </a:p>
          <a:p>
            <a:r>
              <a:rPr lang="en-IN" sz="1400" dirty="0" err="1">
                <a:solidFill>
                  <a:schemeClr val="bg2">
                    <a:lumMod val="40000"/>
                    <a:lumOff val="60000"/>
                  </a:schemeClr>
                </a:solidFill>
                <a:latin typeface="Courier New" panose="02070309020205020404" pitchFamily="49" charset="0"/>
              </a:rPr>
              <a:t>plt.legend</a:t>
            </a:r>
            <a:r>
              <a:rPr lang="en-IN" sz="1400" dirty="0">
                <a:solidFill>
                  <a:schemeClr val="bg2">
                    <a:lumMod val="40000"/>
                    <a:lumOff val="60000"/>
                  </a:schemeClr>
                </a:solidFill>
                <a:latin typeface="Courier New" panose="02070309020205020404" pitchFamily="49" charset="0"/>
              </a:rPr>
              <a:t>()</a:t>
            </a:r>
          </a:p>
          <a:p>
            <a:br>
              <a:rPr lang="en-IN" sz="1400" dirty="0">
                <a:solidFill>
                  <a:schemeClr val="bg2">
                    <a:lumMod val="40000"/>
                    <a:lumOff val="60000"/>
                  </a:schemeClr>
                </a:solidFill>
                <a:latin typeface="Courier New" panose="02070309020205020404" pitchFamily="49" charset="0"/>
              </a:rPr>
            </a:br>
            <a:r>
              <a:rPr lang="en-IN" sz="1400" dirty="0" err="1">
                <a:solidFill>
                  <a:schemeClr val="bg2">
                    <a:lumMod val="40000"/>
                    <a:lumOff val="60000"/>
                  </a:schemeClr>
                </a:solidFill>
                <a:latin typeface="Courier New" panose="02070309020205020404" pitchFamily="49" charset="0"/>
              </a:rPr>
              <a:t>plt.show</a:t>
            </a:r>
            <a:r>
              <a:rPr lang="en-IN" sz="1400" dirty="0">
                <a:solidFill>
                  <a:schemeClr val="bg2">
                    <a:lumMod val="40000"/>
                    <a:lumOff val="60000"/>
                  </a:schemeClr>
                </a:solidFill>
                <a:latin typeface="Courier New" panose="02070309020205020404" pitchFamily="49" charset="0"/>
              </a:rPr>
              <a:t>()</a:t>
            </a:r>
            <a:endParaRPr lang="en-IN" sz="1400" b="0" dirty="0">
              <a:solidFill>
                <a:schemeClr val="bg2">
                  <a:lumMod val="40000"/>
                  <a:lumOff val="60000"/>
                </a:schemeClr>
              </a:solidFill>
              <a:effectLst/>
              <a:latin typeface="Courier New" panose="02070309020205020404" pitchFamily="49" charset="0"/>
            </a:endParaRPr>
          </a:p>
        </p:txBody>
      </p:sp>
      <p:cxnSp>
        <p:nvCxnSpPr>
          <p:cNvPr id="10" name="Straight Connector 9">
            <a:extLst>
              <a:ext uri="{FF2B5EF4-FFF2-40B4-BE49-F238E27FC236}">
                <a16:creationId xmlns:a16="http://schemas.microsoft.com/office/drawing/2014/main" id="{6C168964-ACF7-4E12-BC14-AD21737964F2}"/>
              </a:ext>
            </a:extLst>
          </p:cNvPr>
          <p:cNvCxnSpPr>
            <a:cxnSpLocks/>
          </p:cNvCxnSpPr>
          <p:nvPr/>
        </p:nvCxnSpPr>
        <p:spPr>
          <a:xfrm flipH="1">
            <a:off x="6029739" y="1081920"/>
            <a:ext cx="26505" cy="5557419"/>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893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p:txBody>
          <a:bodyPr/>
          <a:lstStyle/>
          <a:p>
            <a:r>
              <a:rPr lang="en-IN" dirty="0">
                <a:latin typeface="SF Pro Display" panose="00000500000000000000" pitchFamily="50" charset="0"/>
                <a:ea typeface="SF Pro Display" panose="00000500000000000000" pitchFamily="50" charset="0"/>
              </a:rPr>
              <a:t>OBJECTIVE</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p:txBody>
          <a:bodyPr/>
          <a:lstStyle/>
          <a:p>
            <a:pPr algn="just"/>
            <a:r>
              <a:rPr lang="en-IN" dirty="0"/>
              <a:t>To implement delta modulation (DM) and adaptive delta modulation (ADM) using Python.</a:t>
            </a:r>
          </a:p>
          <a:p>
            <a:pPr algn="just"/>
            <a:r>
              <a:rPr lang="en-IN" dirty="0"/>
              <a:t>We shall implement three techniques of adaptive delta modulation: the BM Jayant method, Song method, and the modified Song method. The resultant waveforms and the signal to noise ratios obtained from the three techniques are compared to that of delta modulation with uniform step size.</a:t>
            </a:r>
          </a:p>
          <a:p>
            <a:endParaRPr lang="en-IN" dirty="0"/>
          </a:p>
        </p:txBody>
      </p:sp>
    </p:spTree>
    <p:extLst>
      <p:ext uri="{BB962C8B-B14F-4D97-AF65-F5344CB8AC3E}">
        <p14:creationId xmlns:p14="http://schemas.microsoft.com/office/powerpoint/2010/main" val="1126147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sp>
        <p:nvSpPr>
          <p:cNvPr id="6" name="Rectangle 5">
            <a:extLst>
              <a:ext uri="{FF2B5EF4-FFF2-40B4-BE49-F238E27FC236}">
                <a16:creationId xmlns:a16="http://schemas.microsoft.com/office/drawing/2014/main" id="{D13F519C-04E6-433C-8E4B-85225466DF05}"/>
              </a:ext>
            </a:extLst>
          </p:cNvPr>
          <p:cNvSpPr/>
          <p:nvPr/>
        </p:nvSpPr>
        <p:spPr>
          <a:xfrm>
            <a:off x="397565" y="1020461"/>
            <a:ext cx="8044070" cy="480131"/>
          </a:xfrm>
          <a:prstGeom prst="rect">
            <a:avLst/>
          </a:prstGeom>
        </p:spPr>
        <p:txBody>
          <a:bodyPr wrap="square">
            <a:spAutoFit/>
          </a:bodyPr>
          <a:lstStyle/>
          <a:p>
            <a:pPr lvl="0" algn="just" defTabSz="914400">
              <a:lnSpc>
                <a:spcPct val="90000"/>
              </a:lnSpc>
              <a:spcBef>
                <a:spcPts val="1000"/>
              </a:spcBef>
            </a:pPr>
            <a:r>
              <a:rPr lang="en-IN" sz="2800" dirty="0">
                <a:solidFill>
                  <a:prstClr val="white"/>
                </a:solidFill>
                <a:latin typeface="SF Pro Display" panose="00000500000000000000" pitchFamily="50" charset="0"/>
                <a:ea typeface="SF Pro Display" panose="00000500000000000000" pitchFamily="50" charset="0"/>
              </a:rPr>
              <a:t>Adaptive delta modulation with Jayant algorithm:</a:t>
            </a:r>
          </a:p>
        </p:txBody>
      </p:sp>
      <p:sp>
        <p:nvSpPr>
          <p:cNvPr id="8" name="Rectangle 7">
            <a:extLst>
              <a:ext uri="{FF2B5EF4-FFF2-40B4-BE49-F238E27FC236}">
                <a16:creationId xmlns:a16="http://schemas.microsoft.com/office/drawing/2014/main" id="{B32A9433-1812-4729-8823-A294F94DA215}"/>
              </a:ext>
            </a:extLst>
          </p:cNvPr>
          <p:cNvSpPr/>
          <p:nvPr/>
        </p:nvSpPr>
        <p:spPr>
          <a:xfrm>
            <a:off x="92766" y="1769092"/>
            <a:ext cx="6096000" cy="4031873"/>
          </a:xfrm>
          <a:prstGeom prst="rect">
            <a:avLst/>
          </a:prstGeom>
        </p:spPr>
        <p:txBody>
          <a:bodyPr>
            <a:spAutoFit/>
          </a:bodyPr>
          <a:lstStyle/>
          <a:p>
            <a:r>
              <a:rPr lang="en-IN" sz="1600" dirty="0">
                <a:solidFill>
                  <a:schemeClr val="bg2">
                    <a:lumMod val="40000"/>
                    <a:lumOff val="60000"/>
                  </a:schemeClr>
                </a:solidFill>
                <a:latin typeface="Courier New" panose="02070309020205020404" pitchFamily="49" charset="0"/>
              </a:rPr>
              <a:t>import </a:t>
            </a:r>
            <a:r>
              <a:rPr lang="en-IN" sz="1600" dirty="0" err="1">
                <a:solidFill>
                  <a:schemeClr val="bg2">
                    <a:lumMod val="40000"/>
                    <a:lumOff val="60000"/>
                  </a:schemeClr>
                </a:solidFill>
                <a:latin typeface="Courier New" panose="02070309020205020404" pitchFamily="49" charset="0"/>
              </a:rPr>
              <a:t>numpy</a:t>
            </a:r>
            <a:r>
              <a:rPr lang="en-IN" sz="1600" dirty="0">
                <a:solidFill>
                  <a:schemeClr val="bg2">
                    <a:lumMod val="40000"/>
                    <a:lumOff val="60000"/>
                  </a:schemeClr>
                </a:solidFill>
                <a:latin typeface="Courier New" panose="02070309020205020404" pitchFamily="49" charset="0"/>
              </a:rPr>
              <a:t> as np</a:t>
            </a:r>
          </a:p>
          <a:p>
            <a:r>
              <a:rPr lang="en-IN" sz="1600" dirty="0">
                <a:solidFill>
                  <a:schemeClr val="bg2">
                    <a:lumMod val="40000"/>
                    <a:lumOff val="60000"/>
                  </a:schemeClr>
                </a:solidFill>
                <a:latin typeface="Courier New" panose="02070309020205020404" pitchFamily="49" charset="0"/>
              </a:rPr>
              <a:t>import </a:t>
            </a:r>
            <a:r>
              <a:rPr lang="en-IN" sz="1600" dirty="0" err="1">
                <a:solidFill>
                  <a:schemeClr val="bg2">
                    <a:lumMod val="40000"/>
                    <a:lumOff val="60000"/>
                  </a:schemeClr>
                </a:solidFill>
                <a:latin typeface="Courier New" panose="02070309020205020404" pitchFamily="49" charset="0"/>
              </a:rPr>
              <a:t>matplotlib.pyplot</a:t>
            </a:r>
            <a:r>
              <a:rPr lang="en-IN" sz="1600" dirty="0">
                <a:solidFill>
                  <a:schemeClr val="bg2">
                    <a:lumMod val="40000"/>
                    <a:lumOff val="60000"/>
                  </a:schemeClr>
                </a:solidFill>
                <a:latin typeface="Courier New" panose="02070309020205020404" pitchFamily="49" charset="0"/>
              </a:rPr>
              <a:t> as </a:t>
            </a:r>
            <a:r>
              <a:rPr lang="en-IN" sz="1600" dirty="0" err="1">
                <a:solidFill>
                  <a:schemeClr val="bg2">
                    <a:lumMod val="40000"/>
                    <a:lumOff val="60000"/>
                  </a:schemeClr>
                </a:solidFill>
                <a:latin typeface="Courier New" panose="02070309020205020404" pitchFamily="49" charset="0"/>
              </a:rPr>
              <a:t>plt</a:t>
            </a:r>
            <a:endParaRPr lang="en-IN" sz="1600" dirty="0">
              <a:solidFill>
                <a:schemeClr val="bg2">
                  <a:lumMod val="40000"/>
                  <a:lumOff val="60000"/>
                </a:schemeClr>
              </a:solidFill>
              <a:latin typeface="Courier New" panose="02070309020205020404" pitchFamily="49" charset="0"/>
            </a:endParaRPr>
          </a:p>
          <a:p>
            <a:r>
              <a:rPr lang="en-IN" sz="1600" dirty="0">
                <a:solidFill>
                  <a:schemeClr val="bg2">
                    <a:lumMod val="40000"/>
                    <a:lumOff val="60000"/>
                  </a:schemeClr>
                </a:solidFill>
                <a:latin typeface="Courier New" panose="02070309020205020404" pitchFamily="49" charset="0"/>
              </a:rPr>
              <a:t>from </a:t>
            </a:r>
            <a:r>
              <a:rPr lang="en-IN" sz="1600" dirty="0" err="1">
                <a:solidFill>
                  <a:schemeClr val="bg2">
                    <a:lumMod val="40000"/>
                    <a:lumOff val="60000"/>
                  </a:schemeClr>
                </a:solidFill>
                <a:latin typeface="Courier New" panose="02070309020205020404" pitchFamily="49" charset="0"/>
              </a:rPr>
              <a:t>scipy.signal</a:t>
            </a:r>
            <a:r>
              <a:rPr lang="en-IN" sz="1600" dirty="0">
                <a:solidFill>
                  <a:schemeClr val="bg2">
                    <a:lumMod val="40000"/>
                    <a:lumOff val="60000"/>
                  </a:schemeClr>
                </a:solidFill>
                <a:latin typeface="Courier New" panose="02070309020205020404" pitchFamily="49" charset="0"/>
              </a:rPr>
              <a:t> import </a:t>
            </a:r>
            <a:r>
              <a:rPr lang="en-IN" sz="1600" dirty="0" err="1">
                <a:solidFill>
                  <a:schemeClr val="bg2">
                    <a:lumMod val="40000"/>
                    <a:lumOff val="60000"/>
                  </a:schemeClr>
                </a:solidFill>
                <a:latin typeface="Courier New" panose="02070309020205020404" pitchFamily="49" charset="0"/>
              </a:rPr>
              <a:t>lfilter</a:t>
            </a:r>
            <a:r>
              <a:rPr lang="en-IN" sz="1600" dirty="0">
                <a:solidFill>
                  <a:schemeClr val="bg2">
                    <a:lumMod val="40000"/>
                    <a:lumOff val="60000"/>
                  </a:schemeClr>
                </a:solidFill>
                <a:latin typeface="Courier New" panose="02070309020205020404" pitchFamily="49" charset="0"/>
              </a:rPr>
              <a:t>, </a:t>
            </a:r>
            <a:r>
              <a:rPr lang="en-IN" sz="1600" dirty="0" err="1">
                <a:solidFill>
                  <a:schemeClr val="bg2">
                    <a:lumMod val="40000"/>
                    <a:lumOff val="60000"/>
                  </a:schemeClr>
                </a:solidFill>
                <a:latin typeface="Courier New" panose="02070309020205020404" pitchFamily="49" charset="0"/>
              </a:rPr>
              <a:t>firwin</a:t>
            </a:r>
            <a:endParaRPr lang="en-IN" sz="1600" dirty="0">
              <a:solidFill>
                <a:schemeClr val="bg2">
                  <a:lumMod val="40000"/>
                  <a:lumOff val="60000"/>
                </a:schemeClr>
              </a:solidFill>
              <a:latin typeface="Courier New" panose="02070309020205020404" pitchFamily="49" charset="0"/>
            </a:endParaRPr>
          </a:p>
          <a:p>
            <a:r>
              <a:rPr lang="en-IN" sz="1600" dirty="0">
                <a:solidFill>
                  <a:schemeClr val="bg2">
                    <a:lumMod val="40000"/>
                    <a:lumOff val="60000"/>
                  </a:schemeClr>
                </a:solidFill>
                <a:latin typeface="Courier New" panose="02070309020205020404" pitchFamily="49" charset="0"/>
              </a:rPr>
              <a:t>from </a:t>
            </a:r>
            <a:r>
              <a:rPr lang="en-IN" sz="1600" dirty="0" err="1">
                <a:solidFill>
                  <a:schemeClr val="bg2">
                    <a:lumMod val="40000"/>
                    <a:lumOff val="60000"/>
                  </a:schemeClr>
                </a:solidFill>
                <a:latin typeface="Courier New" panose="02070309020205020404" pitchFamily="49" charset="0"/>
              </a:rPr>
              <a:t>scipy.signal</a:t>
            </a:r>
            <a:r>
              <a:rPr lang="en-IN" sz="1600" dirty="0">
                <a:solidFill>
                  <a:schemeClr val="bg2">
                    <a:lumMod val="40000"/>
                    <a:lumOff val="60000"/>
                  </a:schemeClr>
                </a:solidFill>
                <a:latin typeface="Courier New" panose="02070309020205020404" pitchFamily="49" charset="0"/>
              </a:rPr>
              <a:t> import butter, </a:t>
            </a:r>
            <a:r>
              <a:rPr lang="en-IN" sz="1600" dirty="0" err="1">
                <a:solidFill>
                  <a:schemeClr val="bg2">
                    <a:lumMod val="40000"/>
                    <a:lumOff val="60000"/>
                  </a:schemeClr>
                </a:solidFill>
                <a:latin typeface="Courier New" panose="02070309020205020404" pitchFamily="49" charset="0"/>
              </a:rPr>
              <a:t>filtfilt</a:t>
            </a:r>
            <a:endParaRPr lang="en-IN" sz="1600" dirty="0">
              <a:solidFill>
                <a:schemeClr val="bg2">
                  <a:lumMod val="40000"/>
                  <a:lumOff val="60000"/>
                </a:schemeClr>
              </a:solidFill>
              <a:latin typeface="Courier New" panose="02070309020205020404" pitchFamily="49" charset="0"/>
            </a:endParaRPr>
          </a:p>
          <a:p>
            <a:br>
              <a:rPr lang="en-IN" sz="1600" dirty="0">
                <a:solidFill>
                  <a:schemeClr val="bg2">
                    <a:lumMod val="40000"/>
                    <a:lumOff val="60000"/>
                  </a:schemeClr>
                </a:solidFill>
                <a:latin typeface="Courier New" panose="02070309020205020404" pitchFamily="49" charset="0"/>
              </a:rPr>
            </a:br>
            <a:r>
              <a:rPr lang="en-IN" sz="1600" dirty="0">
                <a:solidFill>
                  <a:schemeClr val="bg2">
                    <a:lumMod val="40000"/>
                    <a:lumOff val="60000"/>
                  </a:schemeClr>
                </a:solidFill>
                <a:latin typeface="Courier New" panose="02070309020205020404" pitchFamily="49" charset="0"/>
              </a:rPr>
              <a:t>def </a:t>
            </a:r>
            <a:r>
              <a:rPr lang="en-IN" sz="1600" dirty="0" err="1">
                <a:solidFill>
                  <a:schemeClr val="bg2">
                    <a:lumMod val="40000"/>
                    <a:lumOff val="60000"/>
                  </a:schemeClr>
                </a:solidFill>
                <a:latin typeface="Courier New" panose="02070309020205020404" pitchFamily="49" charset="0"/>
              </a:rPr>
              <a:t>jayant_adm_modulator</a:t>
            </a:r>
            <a:r>
              <a:rPr lang="en-IN" sz="1600" dirty="0">
                <a:solidFill>
                  <a:schemeClr val="bg2">
                    <a:lumMod val="40000"/>
                    <a:lumOff val="60000"/>
                  </a:schemeClr>
                </a:solidFill>
                <a:latin typeface="Courier New" panose="02070309020205020404" pitchFamily="49" charset="0"/>
              </a:rPr>
              <a:t>(x):</a:t>
            </a:r>
          </a:p>
          <a:p>
            <a:r>
              <a:rPr lang="en-IN" sz="1600" dirty="0">
                <a:solidFill>
                  <a:schemeClr val="bg2">
                    <a:lumMod val="40000"/>
                    <a:lumOff val="60000"/>
                  </a:schemeClr>
                </a:solidFill>
                <a:latin typeface="Courier New" panose="02070309020205020404" pitchFamily="49" charset="0"/>
              </a:rPr>
              <a:t>    N = </a:t>
            </a:r>
            <a:r>
              <a:rPr lang="en-IN" sz="1600" dirty="0" err="1">
                <a:solidFill>
                  <a:schemeClr val="bg2">
                    <a:lumMod val="40000"/>
                    <a:lumOff val="60000"/>
                  </a:schemeClr>
                </a:solidFill>
                <a:latin typeface="Courier New" panose="02070309020205020404" pitchFamily="49" charset="0"/>
              </a:rPr>
              <a:t>len</a:t>
            </a:r>
            <a:r>
              <a:rPr lang="en-IN" sz="1600" dirty="0">
                <a:solidFill>
                  <a:schemeClr val="bg2">
                    <a:lumMod val="40000"/>
                    <a:lumOff val="60000"/>
                  </a:schemeClr>
                </a:solidFill>
                <a:latin typeface="Courier New" panose="02070309020205020404" pitchFamily="49" charset="0"/>
              </a:rPr>
              <a:t>(x)</a:t>
            </a:r>
          </a:p>
          <a:p>
            <a:r>
              <a:rPr lang="en-IN" sz="1600" dirty="0">
                <a:solidFill>
                  <a:schemeClr val="bg2">
                    <a:lumMod val="40000"/>
                    <a:lumOff val="60000"/>
                  </a:schemeClr>
                </a:solidFill>
                <a:latin typeface="Courier New" panose="02070309020205020404" pitchFamily="49" charset="0"/>
              </a:rPr>
              <a:t>    y = </a:t>
            </a:r>
            <a:r>
              <a:rPr lang="en-IN" sz="1600" dirty="0" err="1">
                <a:solidFill>
                  <a:schemeClr val="bg2">
                    <a:lumMod val="40000"/>
                    <a:lumOff val="60000"/>
                  </a:schemeClr>
                </a:solidFill>
                <a:latin typeface="Courier New" panose="02070309020205020404" pitchFamily="49" charset="0"/>
              </a:rPr>
              <a:t>np.zeros</a:t>
            </a:r>
            <a:r>
              <a:rPr lang="en-IN" sz="1600" dirty="0">
                <a:solidFill>
                  <a:schemeClr val="bg2">
                    <a:lumMod val="40000"/>
                    <a:lumOff val="60000"/>
                  </a:schemeClr>
                </a:solidFill>
                <a:latin typeface="Courier New" panose="02070309020205020404" pitchFamily="49" charset="0"/>
              </a:rPr>
              <a:t>(N)</a:t>
            </a:r>
          </a:p>
          <a:p>
            <a:r>
              <a:rPr lang="en-IN" sz="1600" dirty="0">
                <a:solidFill>
                  <a:schemeClr val="bg2">
                    <a:lumMod val="40000"/>
                    <a:lumOff val="60000"/>
                  </a:schemeClr>
                </a:solidFill>
                <a:latin typeface="Courier New" panose="02070309020205020404" pitchFamily="49" charset="0"/>
              </a:rPr>
              <a:t>    y = </a:t>
            </a:r>
            <a:r>
              <a:rPr lang="en-IN" sz="1600" dirty="0" err="1">
                <a:solidFill>
                  <a:schemeClr val="bg2">
                    <a:lumMod val="40000"/>
                    <a:lumOff val="60000"/>
                  </a:schemeClr>
                </a:solidFill>
                <a:latin typeface="Courier New" panose="02070309020205020404" pitchFamily="49" charset="0"/>
              </a:rPr>
              <a:t>y.astype</a:t>
            </a:r>
            <a:r>
              <a:rPr lang="en-IN" sz="1600" dirty="0">
                <a:solidFill>
                  <a:schemeClr val="bg2">
                    <a:lumMod val="40000"/>
                    <a:lumOff val="60000"/>
                  </a:schemeClr>
                </a:solidFill>
                <a:latin typeface="Courier New" panose="02070309020205020404" pitchFamily="49" charset="0"/>
              </a:rPr>
              <a:t>(int)</a:t>
            </a:r>
          </a:p>
          <a:p>
            <a:r>
              <a:rPr lang="en-IN" sz="1600" dirty="0">
                <a:solidFill>
                  <a:schemeClr val="bg2">
                    <a:lumMod val="40000"/>
                    <a:lumOff val="60000"/>
                  </a:schemeClr>
                </a:solidFill>
                <a:latin typeface="Courier New" panose="02070309020205020404" pitchFamily="49" charset="0"/>
              </a:rPr>
              <a:t>    </a:t>
            </a:r>
            <a:r>
              <a:rPr lang="en-IN" sz="1600" dirty="0" err="1">
                <a:solidFill>
                  <a:schemeClr val="bg2">
                    <a:lumMod val="40000"/>
                    <a:lumOff val="60000"/>
                  </a:schemeClr>
                </a:solidFill>
                <a:latin typeface="Courier New" panose="02070309020205020404" pitchFamily="49" charset="0"/>
              </a:rPr>
              <a:t>pred</a:t>
            </a:r>
            <a:r>
              <a:rPr lang="en-IN" sz="1600" dirty="0">
                <a:solidFill>
                  <a:schemeClr val="bg2">
                    <a:lumMod val="40000"/>
                    <a:lumOff val="60000"/>
                  </a:schemeClr>
                </a:solidFill>
                <a:latin typeface="Courier New" panose="02070309020205020404" pitchFamily="49" charset="0"/>
              </a:rPr>
              <a:t> = </a:t>
            </a:r>
            <a:r>
              <a:rPr lang="en-IN" sz="1600" dirty="0" err="1">
                <a:solidFill>
                  <a:schemeClr val="bg2">
                    <a:lumMod val="40000"/>
                    <a:lumOff val="60000"/>
                  </a:schemeClr>
                </a:solidFill>
                <a:latin typeface="Courier New" panose="02070309020205020404" pitchFamily="49" charset="0"/>
              </a:rPr>
              <a:t>np.zeros</a:t>
            </a:r>
            <a:r>
              <a:rPr lang="en-IN" sz="1600" dirty="0">
                <a:solidFill>
                  <a:schemeClr val="bg2">
                    <a:lumMod val="40000"/>
                    <a:lumOff val="60000"/>
                  </a:schemeClr>
                </a:solidFill>
                <a:latin typeface="Courier New" panose="02070309020205020404" pitchFamily="49" charset="0"/>
              </a:rPr>
              <a:t>(N)</a:t>
            </a:r>
          </a:p>
          <a:p>
            <a:r>
              <a:rPr lang="en-IN" sz="1600" dirty="0">
                <a:solidFill>
                  <a:schemeClr val="bg2">
                    <a:lumMod val="40000"/>
                    <a:lumOff val="60000"/>
                  </a:schemeClr>
                </a:solidFill>
                <a:latin typeface="Courier New" panose="02070309020205020404" pitchFamily="49" charset="0"/>
              </a:rPr>
              <a:t>    </a:t>
            </a:r>
          </a:p>
          <a:p>
            <a:r>
              <a:rPr lang="en-IN" sz="1600" dirty="0">
                <a:solidFill>
                  <a:schemeClr val="bg2">
                    <a:lumMod val="40000"/>
                    <a:lumOff val="60000"/>
                  </a:schemeClr>
                </a:solidFill>
                <a:latin typeface="Courier New" panose="02070309020205020404" pitchFamily="49" charset="0"/>
              </a:rPr>
              <a:t>    delta = 0.05</a:t>
            </a:r>
          </a:p>
          <a:p>
            <a:r>
              <a:rPr lang="en-IN" sz="1600" dirty="0">
                <a:solidFill>
                  <a:schemeClr val="bg2">
                    <a:lumMod val="40000"/>
                    <a:lumOff val="60000"/>
                  </a:schemeClr>
                </a:solidFill>
                <a:latin typeface="Courier New" panose="02070309020205020404" pitchFamily="49" charset="0"/>
              </a:rPr>
              <a:t>    </a:t>
            </a:r>
            <a:r>
              <a:rPr lang="en-IN" sz="1600" dirty="0" err="1">
                <a:solidFill>
                  <a:schemeClr val="bg2">
                    <a:lumMod val="40000"/>
                    <a:lumOff val="60000"/>
                  </a:schemeClr>
                </a:solidFill>
                <a:latin typeface="Courier New" panose="02070309020205020404" pitchFamily="49" charset="0"/>
              </a:rPr>
              <a:t>max_delta</a:t>
            </a:r>
            <a:r>
              <a:rPr lang="en-IN" sz="1600" dirty="0">
                <a:solidFill>
                  <a:schemeClr val="bg2">
                    <a:lumMod val="40000"/>
                    <a:lumOff val="60000"/>
                  </a:schemeClr>
                </a:solidFill>
                <a:latin typeface="Courier New" panose="02070309020205020404" pitchFamily="49" charset="0"/>
              </a:rPr>
              <a:t> = delta * 16</a:t>
            </a:r>
          </a:p>
          <a:p>
            <a:r>
              <a:rPr lang="en-IN" sz="1600" dirty="0">
                <a:solidFill>
                  <a:schemeClr val="bg2">
                    <a:lumMod val="40000"/>
                    <a:lumOff val="60000"/>
                  </a:schemeClr>
                </a:solidFill>
                <a:latin typeface="Courier New" panose="02070309020205020404" pitchFamily="49" charset="0"/>
              </a:rPr>
              <a:t>    </a:t>
            </a:r>
            <a:r>
              <a:rPr lang="en-IN" sz="1600" dirty="0" err="1">
                <a:solidFill>
                  <a:schemeClr val="bg2">
                    <a:lumMod val="40000"/>
                    <a:lumOff val="60000"/>
                  </a:schemeClr>
                </a:solidFill>
                <a:latin typeface="Courier New" panose="02070309020205020404" pitchFamily="49" charset="0"/>
              </a:rPr>
              <a:t>min_delta</a:t>
            </a:r>
            <a:r>
              <a:rPr lang="en-IN" sz="1600" dirty="0">
                <a:solidFill>
                  <a:schemeClr val="bg2">
                    <a:lumMod val="40000"/>
                    <a:lumOff val="60000"/>
                  </a:schemeClr>
                </a:solidFill>
                <a:latin typeface="Courier New" panose="02070309020205020404" pitchFamily="49" charset="0"/>
              </a:rPr>
              <a:t> = delta / 16</a:t>
            </a:r>
          </a:p>
          <a:p>
            <a:r>
              <a:rPr lang="en-IN" sz="1600" dirty="0">
                <a:solidFill>
                  <a:srgbClr val="000000"/>
                </a:solidFill>
                <a:latin typeface="Courier New" panose="02070309020205020404" pitchFamily="49" charset="0"/>
              </a:rPr>
              <a:t>    </a:t>
            </a:r>
            <a:r>
              <a:rPr lang="en-IN" sz="1600" dirty="0" err="1">
                <a:solidFill>
                  <a:schemeClr val="bg2">
                    <a:lumMod val="40000"/>
                    <a:lumOff val="60000"/>
                  </a:schemeClr>
                </a:solidFill>
                <a:latin typeface="Courier New" panose="02070309020205020404" pitchFamily="49" charset="0"/>
              </a:rPr>
              <a:t>curr</a:t>
            </a:r>
            <a:r>
              <a:rPr lang="en-IN" sz="1600" dirty="0">
                <a:solidFill>
                  <a:schemeClr val="bg2">
                    <a:lumMod val="40000"/>
                    <a:lumOff val="60000"/>
                  </a:schemeClr>
                </a:solidFill>
                <a:latin typeface="Courier New" panose="02070309020205020404" pitchFamily="49" charset="0"/>
              </a:rPr>
              <a:t> = 0</a:t>
            </a:r>
          </a:p>
          <a:p>
            <a:endParaRPr lang="en-IN" sz="1600" b="0" dirty="0">
              <a:solidFill>
                <a:schemeClr val="bg2">
                  <a:lumMod val="40000"/>
                  <a:lumOff val="60000"/>
                </a:schemeClr>
              </a:solidFill>
              <a:effectLst/>
              <a:latin typeface="Courier New" panose="02070309020205020404" pitchFamily="49" charset="0"/>
            </a:endParaRPr>
          </a:p>
        </p:txBody>
      </p:sp>
      <p:sp>
        <p:nvSpPr>
          <p:cNvPr id="9" name="Rectangle 8">
            <a:extLst>
              <a:ext uri="{FF2B5EF4-FFF2-40B4-BE49-F238E27FC236}">
                <a16:creationId xmlns:a16="http://schemas.microsoft.com/office/drawing/2014/main" id="{06C5C029-CC9F-4132-970F-81F197DD2CCF}"/>
              </a:ext>
            </a:extLst>
          </p:cNvPr>
          <p:cNvSpPr/>
          <p:nvPr/>
        </p:nvSpPr>
        <p:spPr>
          <a:xfrm>
            <a:off x="5393635" y="1402356"/>
            <a:ext cx="6096000" cy="5909310"/>
          </a:xfrm>
          <a:prstGeom prst="rect">
            <a:avLst/>
          </a:prstGeom>
        </p:spPr>
        <p:txBody>
          <a:bodyPr>
            <a:spAutoFit/>
          </a:bodyPr>
          <a:lstStyle/>
          <a:p>
            <a:r>
              <a:rPr lang="en-IN" sz="1400" dirty="0">
                <a:solidFill>
                  <a:schemeClr val="bg2">
                    <a:lumMod val="40000"/>
                    <a:lumOff val="60000"/>
                  </a:schemeClr>
                </a:solidFill>
                <a:latin typeface="Courier New" panose="02070309020205020404" pitchFamily="49" charset="0"/>
              </a:rPr>
              <a:t> for </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in range(1, N):</a:t>
            </a:r>
          </a:p>
          <a:p>
            <a:r>
              <a:rPr lang="en-IN" sz="1400" dirty="0">
                <a:solidFill>
                  <a:schemeClr val="bg2">
                    <a:lumMod val="40000"/>
                    <a:lumOff val="60000"/>
                  </a:schemeClr>
                </a:solidFill>
                <a:latin typeface="Courier New" panose="02070309020205020404" pitchFamily="49" charset="0"/>
              </a:rPr>
              <a:t>        if </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&gt; 4:</a:t>
            </a:r>
          </a:p>
          <a:p>
            <a:r>
              <a:rPr lang="en-IN" sz="1400" dirty="0">
                <a:solidFill>
                  <a:schemeClr val="bg2">
                    <a:lumMod val="40000"/>
                    <a:lumOff val="60000"/>
                  </a:schemeClr>
                </a:solidFill>
                <a:latin typeface="Courier New" panose="02070309020205020404" pitchFamily="49" charset="0"/>
              </a:rPr>
              <a:t>            if not (y[i-3] ^ y[i-4]) and not (y[i-3] ^ y[i-2]) and not (y[i-2] ^ y[i-1]):</a:t>
            </a:r>
          </a:p>
          <a:p>
            <a:r>
              <a:rPr lang="en-IN" sz="1400" dirty="0">
                <a:solidFill>
                  <a:schemeClr val="bg2">
                    <a:lumMod val="40000"/>
                    <a:lumOff val="60000"/>
                  </a:schemeClr>
                </a:solidFill>
                <a:latin typeface="Courier New" panose="02070309020205020404" pitchFamily="49" charset="0"/>
              </a:rPr>
              <a:t>                if delta &lt; </a:t>
            </a:r>
            <a:r>
              <a:rPr lang="en-IN" sz="1400" dirty="0" err="1">
                <a:solidFill>
                  <a:schemeClr val="bg2">
                    <a:lumMod val="40000"/>
                    <a:lumOff val="60000"/>
                  </a:schemeClr>
                </a:solidFill>
                <a:latin typeface="Courier New" panose="02070309020205020404" pitchFamily="49" charset="0"/>
              </a:rPr>
              <a:t>max_delta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delta *= 2</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elif</a:t>
            </a:r>
            <a:r>
              <a:rPr lang="en-IN" sz="1400" dirty="0">
                <a:solidFill>
                  <a:schemeClr val="bg2">
                    <a:lumMod val="40000"/>
                    <a:lumOff val="60000"/>
                  </a:schemeClr>
                </a:solidFill>
                <a:latin typeface="Courier New" panose="02070309020205020404" pitchFamily="49" charset="0"/>
              </a:rPr>
              <a:t> (y[i-3] ^ y[i-4]) and (y[i-3] ^ y[i-2]) and (y[i-2] ^ y[i-1]):</a:t>
            </a:r>
          </a:p>
          <a:p>
            <a:r>
              <a:rPr lang="en-IN" sz="1400" dirty="0">
                <a:solidFill>
                  <a:schemeClr val="bg2">
                    <a:lumMod val="40000"/>
                    <a:lumOff val="60000"/>
                  </a:schemeClr>
                </a:solidFill>
                <a:latin typeface="Courier New" panose="02070309020205020404" pitchFamily="49" charset="0"/>
              </a:rPr>
              <a:t>                if delta &gt; </a:t>
            </a:r>
            <a:r>
              <a:rPr lang="en-IN" sz="1400" dirty="0" err="1">
                <a:solidFill>
                  <a:schemeClr val="bg2">
                    <a:lumMod val="40000"/>
                    <a:lumOff val="60000"/>
                  </a:schemeClr>
                </a:solidFill>
                <a:latin typeface="Courier New" panose="02070309020205020404" pitchFamily="49" charset="0"/>
              </a:rPr>
              <a:t>min_delta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delta /= 2</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if x[</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&gt;= </a:t>
            </a:r>
            <a:r>
              <a:rPr lang="en-IN" sz="1400" dirty="0" err="1">
                <a:solidFill>
                  <a:schemeClr val="bg2">
                    <a:lumMod val="40000"/>
                    <a:lumOff val="60000"/>
                  </a:schemeClr>
                </a:solidFill>
                <a:latin typeface="Courier New" panose="02070309020205020404" pitchFamily="49" charset="0"/>
              </a:rPr>
              <a:t>curr</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y[</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1</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curr</a:t>
            </a:r>
            <a:r>
              <a:rPr lang="en-IN" sz="1400" dirty="0">
                <a:solidFill>
                  <a:schemeClr val="bg2">
                    <a:lumMod val="40000"/>
                    <a:lumOff val="60000"/>
                  </a:schemeClr>
                </a:solidFill>
                <a:latin typeface="Courier New" panose="02070309020205020404" pitchFamily="49" charset="0"/>
              </a:rPr>
              <a:t> += delta</a:t>
            </a:r>
          </a:p>
          <a:p>
            <a:r>
              <a:rPr lang="en-IN" sz="1400" dirty="0">
                <a:solidFill>
                  <a:schemeClr val="bg2">
                    <a:lumMod val="40000"/>
                    <a:lumOff val="60000"/>
                  </a:schemeClr>
                </a:solidFill>
                <a:latin typeface="Courier New" panose="02070309020205020404" pitchFamily="49" charset="0"/>
              </a:rPr>
              <a:t>        else:</a:t>
            </a:r>
          </a:p>
          <a:p>
            <a:r>
              <a:rPr lang="en-IN" sz="1400" dirty="0">
                <a:solidFill>
                  <a:schemeClr val="bg2">
                    <a:lumMod val="40000"/>
                    <a:lumOff val="60000"/>
                  </a:schemeClr>
                </a:solidFill>
                <a:latin typeface="Courier New" panose="02070309020205020404" pitchFamily="49" charset="0"/>
              </a:rPr>
              <a:t>            y[</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0</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curr</a:t>
            </a:r>
            <a:r>
              <a:rPr lang="en-IN" sz="1400" dirty="0">
                <a:solidFill>
                  <a:schemeClr val="bg2">
                    <a:lumMod val="40000"/>
                    <a:lumOff val="60000"/>
                  </a:schemeClr>
                </a:solidFill>
                <a:latin typeface="Courier New" panose="02070309020205020404" pitchFamily="49" charset="0"/>
              </a:rPr>
              <a:t> -= delta</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if y[</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0:</a:t>
            </a:r>
          </a:p>
          <a:p>
            <a:r>
              <a:rPr lang="en-IN" sz="1400" dirty="0">
                <a:solidFill>
                  <a:schemeClr val="bg2">
                    <a:lumMod val="40000"/>
                    <a:lumOff val="60000"/>
                  </a:schemeClr>
                </a:solidFill>
                <a:latin typeface="Courier New" panose="02070309020205020404" pitchFamily="49" charset="0"/>
              </a:rPr>
              <a:t>            err = -1</a:t>
            </a:r>
          </a:p>
          <a:p>
            <a:r>
              <a:rPr lang="en-IN" sz="1400" dirty="0">
                <a:solidFill>
                  <a:schemeClr val="bg2">
                    <a:lumMod val="40000"/>
                    <a:lumOff val="60000"/>
                  </a:schemeClr>
                </a:solidFill>
                <a:latin typeface="Courier New" panose="02070309020205020404" pitchFamily="49" charset="0"/>
              </a:rPr>
              <a:t>        else:</a:t>
            </a:r>
          </a:p>
          <a:p>
            <a:r>
              <a:rPr lang="en-IN" sz="1400" dirty="0">
                <a:solidFill>
                  <a:schemeClr val="bg2">
                    <a:lumMod val="40000"/>
                    <a:lumOff val="60000"/>
                  </a:schemeClr>
                </a:solidFill>
                <a:latin typeface="Courier New" panose="02070309020205020404" pitchFamily="49" charset="0"/>
              </a:rPr>
              <a:t>            err = 1</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pred</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pred</a:t>
            </a:r>
            <a:r>
              <a:rPr lang="en-IN" sz="1400" dirty="0">
                <a:solidFill>
                  <a:schemeClr val="bg2">
                    <a:lumMod val="40000"/>
                    <a:lumOff val="60000"/>
                  </a:schemeClr>
                </a:solidFill>
                <a:latin typeface="Courier New" panose="02070309020205020404" pitchFamily="49" charset="0"/>
              </a:rPr>
              <a:t>[i-1] + err*delta</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return y, </a:t>
            </a:r>
            <a:r>
              <a:rPr lang="en-IN" sz="1400" dirty="0" err="1">
                <a:solidFill>
                  <a:schemeClr val="bg2">
                    <a:lumMod val="40000"/>
                    <a:lumOff val="60000"/>
                  </a:schemeClr>
                </a:solidFill>
                <a:latin typeface="Courier New" panose="02070309020205020404" pitchFamily="49" charset="0"/>
              </a:rPr>
              <a:t>pred</a:t>
            </a:r>
            <a:endParaRPr lang="en-IN" sz="1400" dirty="0">
              <a:solidFill>
                <a:schemeClr val="bg2">
                  <a:lumMod val="40000"/>
                  <a:lumOff val="60000"/>
                </a:schemeClr>
              </a:solidFill>
              <a:latin typeface="Courier New" panose="02070309020205020404" pitchFamily="49" charset="0"/>
            </a:endParaRPr>
          </a:p>
          <a:p>
            <a:br>
              <a:rPr lang="en-IN" sz="1400" dirty="0">
                <a:solidFill>
                  <a:schemeClr val="bg2">
                    <a:lumMod val="40000"/>
                    <a:lumOff val="60000"/>
                  </a:schemeClr>
                </a:solidFill>
                <a:latin typeface="Courier New" panose="02070309020205020404" pitchFamily="49" charset="0"/>
              </a:rPr>
            </a:br>
            <a:endParaRPr lang="en-IN" sz="1400" b="0" dirty="0">
              <a:solidFill>
                <a:schemeClr val="bg2">
                  <a:lumMod val="40000"/>
                  <a:lumOff val="60000"/>
                </a:schemeClr>
              </a:solidFill>
              <a:effectLst/>
              <a:latin typeface="Courier New" panose="02070309020205020404" pitchFamily="49" charset="0"/>
            </a:endParaRPr>
          </a:p>
        </p:txBody>
      </p:sp>
      <p:cxnSp>
        <p:nvCxnSpPr>
          <p:cNvPr id="10" name="Straight Connector 9">
            <a:extLst>
              <a:ext uri="{FF2B5EF4-FFF2-40B4-BE49-F238E27FC236}">
                <a16:creationId xmlns:a16="http://schemas.microsoft.com/office/drawing/2014/main" id="{CEF65126-7AF8-4174-A357-063877E6E720}"/>
              </a:ext>
            </a:extLst>
          </p:cNvPr>
          <p:cNvCxnSpPr/>
          <p:nvPr/>
        </p:nvCxnSpPr>
        <p:spPr>
          <a:xfrm>
            <a:off x="5353879" y="1500592"/>
            <a:ext cx="0" cy="4988648"/>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68284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sp>
        <p:nvSpPr>
          <p:cNvPr id="3" name="Rectangle 2">
            <a:extLst>
              <a:ext uri="{FF2B5EF4-FFF2-40B4-BE49-F238E27FC236}">
                <a16:creationId xmlns:a16="http://schemas.microsoft.com/office/drawing/2014/main" id="{AC0B3D06-7325-4F3B-B4E3-1A700FC2FF06}"/>
              </a:ext>
            </a:extLst>
          </p:cNvPr>
          <p:cNvSpPr/>
          <p:nvPr/>
        </p:nvSpPr>
        <p:spPr>
          <a:xfrm>
            <a:off x="198783" y="1120823"/>
            <a:ext cx="6096000" cy="5909310"/>
          </a:xfrm>
          <a:prstGeom prst="rect">
            <a:avLst/>
          </a:prstGeom>
        </p:spPr>
        <p:txBody>
          <a:bodyPr>
            <a:spAutoFit/>
          </a:bodyPr>
          <a:lstStyle/>
          <a:p>
            <a:r>
              <a:rPr lang="en-IN" sz="1400" dirty="0">
                <a:solidFill>
                  <a:schemeClr val="bg2">
                    <a:lumMod val="40000"/>
                    <a:lumOff val="60000"/>
                  </a:schemeClr>
                </a:solidFill>
                <a:latin typeface="Courier New" panose="02070309020205020404" pitchFamily="49" charset="0"/>
              </a:rPr>
              <a:t>def </a:t>
            </a:r>
            <a:r>
              <a:rPr lang="en-IN" sz="1400" dirty="0" err="1">
                <a:solidFill>
                  <a:schemeClr val="bg2">
                    <a:lumMod val="40000"/>
                    <a:lumOff val="60000"/>
                  </a:schemeClr>
                </a:solidFill>
                <a:latin typeface="Courier New" panose="02070309020205020404" pitchFamily="49" charset="0"/>
              </a:rPr>
              <a:t>jayant_adm_demodulator</a:t>
            </a:r>
            <a:r>
              <a:rPr lang="en-IN" sz="1400" dirty="0">
                <a:solidFill>
                  <a:schemeClr val="bg2">
                    <a:lumMod val="40000"/>
                    <a:lumOff val="60000"/>
                  </a:schemeClr>
                </a:solidFill>
                <a:latin typeface="Courier New" panose="02070309020205020404" pitchFamily="49" charset="0"/>
              </a:rPr>
              <a:t>(y, f, Fs):</a:t>
            </a:r>
          </a:p>
          <a:p>
            <a:r>
              <a:rPr lang="en-IN" sz="1400" dirty="0">
                <a:solidFill>
                  <a:schemeClr val="bg2">
                    <a:lumMod val="40000"/>
                    <a:lumOff val="60000"/>
                  </a:schemeClr>
                </a:solidFill>
                <a:latin typeface="Courier New" panose="02070309020205020404" pitchFamily="49" charset="0"/>
              </a:rPr>
              <a:t>    N = 500</a:t>
            </a:r>
          </a:p>
          <a:p>
            <a:r>
              <a:rPr lang="en-IN" sz="1400" dirty="0">
                <a:solidFill>
                  <a:schemeClr val="bg2">
                    <a:lumMod val="40000"/>
                    <a:lumOff val="60000"/>
                  </a:schemeClr>
                </a:solidFill>
                <a:latin typeface="Courier New" panose="02070309020205020404" pitchFamily="49" charset="0"/>
              </a:rPr>
              <a:t>    z = </a:t>
            </a:r>
            <a:r>
              <a:rPr lang="en-IN" sz="1400" dirty="0" err="1">
                <a:solidFill>
                  <a:schemeClr val="bg2">
                    <a:lumMod val="40000"/>
                    <a:lumOff val="60000"/>
                  </a:schemeClr>
                </a:solidFill>
                <a:latin typeface="Courier New" panose="02070309020205020404" pitchFamily="49" charset="0"/>
              </a:rPr>
              <a:t>np.zeros</a:t>
            </a:r>
            <a:r>
              <a:rPr lang="en-IN" sz="1400" dirty="0">
                <a:solidFill>
                  <a:schemeClr val="bg2">
                    <a:lumMod val="40000"/>
                    <a:lumOff val="60000"/>
                  </a:schemeClr>
                </a:solidFill>
                <a:latin typeface="Courier New" panose="02070309020205020404" pitchFamily="49" charset="0"/>
              </a:rPr>
              <a:t>(N)</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delta = 0.05</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max_delta</a:t>
            </a:r>
            <a:r>
              <a:rPr lang="en-IN" sz="1400" dirty="0">
                <a:solidFill>
                  <a:schemeClr val="bg2">
                    <a:lumMod val="40000"/>
                    <a:lumOff val="60000"/>
                  </a:schemeClr>
                </a:solidFill>
                <a:latin typeface="Courier New" panose="02070309020205020404" pitchFamily="49" charset="0"/>
              </a:rPr>
              <a:t> = delta * 16</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min_delta</a:t>
            </a:r>
            <a:r>
              <a:rPr lang="en-IN" sz="1400" dirty="0">
                <a:solidFill>
                  <a:schemeClr val="bg2">
                    <a:lumMod val="40000"/>
                    <a:lumOff val="60000"/>
                  </a:schemeClr>
                </a:solidFill>
                <a:latin typeface="Courier New" panose="02070309020205020404" pitchFamily="49" charset="0"/>
              </a:rPr>
              <a:t> = delta / 16</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for </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in range(1, N):</a:t>
            </a:r>
          </a:p>
          <a:p>
            <a:r>
              <a:rPr lang="en-IN" sz="1400" dirty="0">
                <a:solidFill>
                  <a:schemeClr val="bg2">
                    <a:lumMod val="40000"/>
                    <a:lumOff val="60000"/>
                  </a:schemeClr>
                </a:solidFill>
                <a:latin typeface="Courier New" panose="02070309020205020404" pitchFamily="49" charset="0"/>
              </a:rPr>
              <a:t>        if </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&gt; 4:</a:t>
            </a:r>
          </a:p>
          <a:p>
            <a:r>
              <a:rPr lang="en-IN" sz="1400" dirty="0">
                <a:solidFill>
                  <a:schemeClr val="bg2">
                    <a:lumMod val="40000"/>
                    <a:lumOff val="60000"/>
                  </a:schemeClr>
                </a:solidFill>
                <a:latin typeface="Courier New" panose="02070309020205020404" pitchFamily="49" charset="0"/>
              </a:rPr>
              <a:t>            if not (y[i-3] ^ y[i-4]) and not (y[i-3] ^ y[i-2]) and not (y[i-2] ^ y[i-1]):</a:t>
            </a:r>
          </a:p>
          <a:p>
            <a:r>
              <a:rPr lang="en-IN" sz="1400" dirty="0">
                <a:solidFill>
                  <a:schemeClr val="bg2">
                    <a:lumMod val="40000"/>
                    <a:lumOff val="60000"/>
                  </a:schemeClr>
                </a:solidFill>
                <a:latin typeface="Courier New" panose="02070309020205020404" pitchFamily="49" charset="0"/>
              </a:rPr>
              <a:t>                if delta &lt; </a:t>
            </a:r>
            <a:r>
              <a:rPr lang="en-IN" sz="1400" dirty="0" err="1">
                <a:solidFill>
                  <a:schemeClr val="bg2">
                    <a:lumMod val="40000"/>
                    <a:lumOff val="60000"/>
                  </a:schemeClr>
                </a:solidFill>
                <a:latin typeface="Courier New" panose="02070309020205020404" pitchFamily="49" charset="0"/>
              </a:rPr>
              <a:t>max_delta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delta *= 2</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elif</a:t>
            </a:r>
            <a:r>
              <a:rPr lang="en-IN" sz="1400" dirty="0">
                <a:solidFill>
                  <a:schemeClr val="bg2">
                    <a:lumMod val="40000"/>
                    <a:lumOff val="60000"/>
                  </a:schemeClr>
                </a:solidFill>
                <a:latin typeface="Courier New" panose="02070309020205020404" pitchFamily="49" charset="0"/>
              </a:rPr>
              <a:t> (y[i-3] ^ y[i-4]) and (y[i-3] ^ y[i-2]) and (y[i-2] ^ y[i-1]):</a:t>
            </a:r>
          </a:p>
          <a:p>
            <a:r>
              <a:rPr lang="en-IN" sz="1400" dirty="0">
                <a:solidFill>
                  <a:schemeClr val="bg2">
                    <a:lumMod val="40000"/>
                    <a:lumOff val="60000"/>
                  </a:schemeClr>
                </a:solidFill>
                <a:latin typeface="Courier New" panose="02070309020205020404" pitchFamily="49" charset="0"/>
              </a:rPr>
              <a:t>                if delta &gt; </a:t>
            </a:r>
            <a:r>
              <a:rPr lang="en-IN" sz="1400" dirty="0" err="1">
                <a:solidFill>
                  <a:schemeClr val="bg2">
                    <a:lumMod val="40000"/>
                    <a:lumOff val="60000"/>
                  </a:schemeClr>
                </a:solidFill>
                <a:latin typeface="Courier New" panose="02070309020205020404" pitchFamily="49" charset="0"/>
              </a:rPr>
              <a:t>min_delta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delta /= 2</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if y[</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1:</a:t>
            </a:r>
          </a:p>
          <a:p>
            <a:r>
              <a:rPr lang="en-IN" sz="1400" dirty="0">
                <a:solidFill>
                  <a:schemeClr val="bg2">
                    <a:lumMod val="40000"/>
                    <a:lumOff val="60000"/>
                  </a:schemeClr>
                </a:solidFill>
                <a:latin typeface="Courier New" panose="02070309020205020404" pitchFamily="49" charset="0"/>
              </a:rPr>
              <a:t>            z[</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z[i-1] + delta</a:t>
            </a:r>
          </a:p>
          <a:p>
            <a:r>
              <a:rPr lang="en-IN" sz="1400" dirty="0">
                <a:solidFill>
                  <a:schemeClr val="bg2">
                    <a:lumMod val="40000"/>
                    <a:lumOff val="60000"/>
                  </a:schemeClr>
                </a:solidFill>
                <a:latin typeface="Courier New" panose="02070309020205020404" pitchFamily="49" charset="0"/>
              </a:rPr>
              <a:t>        else:</a:t>
            </a:r>
          </a:p>
          <a:p>
            <a:r>
              <a:rPr lang="en-IN" sz="1400" dirty="0">
                <a:solidFill>
                  <a:schemeClr val="bg2">
                    <a:lumMod val="40000"/>
                    <a:lumOff val="60000"/>
                  </a:schemeClr>
                </a:solidFill>
                <a:latin typeface="Courier New" panose="02070309020205020404" pitchFamily="49" charset="0"/>
              </a:rPr>
              <a:t>            z[</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z[i-1] - delta</a:t>
            </a:r>
          </a:p>
          <a:p>
            <a:r>
              <a:rPr lang="en-IN" sz="1400" b="0" dirty="0">
                <a:solidFill>
                  <a:schemeClr val="bg2">
                    <a:lumMod val="40000"/>
                    <a:lumOff val="60000"/>
                  </a:schemeClr>
                </a:solidFill>
                <a:effectLst/>
                <a:latin typeface="Courier New" panose="02070309020205020404" pitchFamily="49" charset="0"/>
              </a:rPr>
              <a:t>   </a:t>
            </a:r>
            <a:r>
              <a:rPr lang="en-IN" sz="1400" dirty="0">
                <a:solidFill>
                  <a:schemeClr val="bg2">
                    <a:lumMod val="40000"/>
                    <a:lumOff val="60000"/>
                  </a:schemeClr>
                </a:solidFill>
                <a:latin typeface="Courier New" panose="02070309020205020404" pitchFamily="49" charset="0"/>
              </a:rPr>
              <a:t>fs = 1000 # Sampling rate (Hz)</a:t>
            </a:r>
          </a:p>
          <a:p>
            <a:r>
              <a:rPr lang="en-IN" sz="1400" dirty="0">
                <a:solidFill>
                  <a:schemeClr val="bg2">
                    <a:lumMod val="40000"/>
                    <a:lumOff val="60000"/>
                  </a:schemeClr>
                </a:solidFill>
                <a:latin typeface="Courier New" panose="02070309020205020404" pitchFamily="49" charset="0"/>
              </a:rPr>
              <a:t>   fc = 100 # </a:t>
            </a:r>
            <a:r>
              <a:rPr lang="en-IN" sz="1400" dirty="0" err="1">
                <a:solidFill>
                  <a:schemeClr val="bg2">
                    <a:lumMod val="40000"/>
                    <a:lumOff val="60000"/>
                  </a:schemeClr>
                </a:solidFill>
                <a:latin typeface="Courier New" panose="02070309020205020404" pitchFamily="49" charset="0"/>
              </a:rPr>
              <a:t>Cutoff</a:t>
            </a:r>
            <a:r>
              <a:rPr lang="en-IN" sz="1400" dirty="0">
                <a:solidFill>
                  <a:schemeClr val="bg2">
                    <a:lumMod val="40000"/>
                    <a:lumOff val="60000"/>
                  </a:schemeClr>
                </a:solidFill>
                <a:latin typeface="Courier New" panose="02070309020205020404" pitchFamily="49" charset="0"/>
              </a:rPr>
              <a:t> frequency (Hz)</a:t>
            </a:r>
          </a:p>
          <a:p>
            <a:r>
              <a:rPr lang="en-IN" sz="1400" dirty="0">
                <a:solidFill>
                  <a:schemeClr val="bg2">
                    <a:lumMod val="40000"/>
                    <a:lumOff val="60000"/>
                  </a:schemeClr>
                </a:solidFill>
                <a:latin typeface="Courier New" panose="02070309020205020404" pitchFamily="49" charset="0"/>
              </a:rPr>
              <a:t>   order = 4 # Filter order</a:t>
            </a:r>
          </a:p>
          <a:p>
            <a:endParaRPr lang="en-IN" sz="1400" b="0" dirty="0">
              <a:solidFill>
                <a:schemeClr val="bg2">
                  <a:lumMod val="40000"/>
                  <a:lumOff val="60000"/>
                </a:schemeClr>
              </a:solidFill>
              <a:effectLst/>
              <a:latin typeface="Courier New" panose="02070309020205020404" pitchFamily="49" charset="0"/>
            </a:endParaRPr>
          </a:p>
        </p:txBody>
      </p:sp>
      <p:sp>
        <p:nvSpPr>
          <p:cNvPr id="4" name="Rectangle 3">
            <a:extLst>
              <a:ext uri="{FF2B5EF4-FFF2-40B4-BE49-F238E27FC236}">
                <a16:creationId xmlns:a16="http://schemas.microsoft.com/office/drawing/2014/main" id="{65038DDB-3E0F-4676-A4CC-B059D51E55A2}"/>
              </a:ext>
            </a:extLst>
          </p:cNvPr>
          <p:cNvSpPr/>
          <p:nvPr/>
        </p:nvSpPr>
        <p:spPr>
          <a:xfrm>
            <a:off x="6096000" y="843825"/>
            <a:ext cx="6096000" cy="6124754"/>
          </a:xfrm>
          <a:prstGeom prst="rect">
            <a:avLst/>
          </a:prstGeom>
        </p:spPr>
        <p:txBody>
          <a:bodyPr>
            <a:spAutoFit/>
          </a:bodyPr>
          <a:lstStyle/>
          <a:p>
            <a:r>
              <a:rPr lang="en-IN" sz="1400" dirty="0">
                <a:solidFill>
                  <a:schemeClr val="bg2">
                    <a:lumMod val="40000"/>
                    <a:lumOff val="60000"/>
                  </a:schemeClr>
                </a:solidFill>
                <a:latin typeface="Courier New" panose="02070309020205020404" pitchFamily="49" charset="0"/>
              </a:rPr>
              <a:t> </a:t>
            </a:r>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b, a = butter(order, fc / (fs / 2), 'low')</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z = </a:t>
            </a:r>
            <a:r>
              <a:rPr lang="en-IN" sz="1400" dirty="0" err="1">
                <a:solidFill>
                  <a:schemeClr val="bg2">
                    <a:lumMod val="40000"/>
                    <a:lumOff val="60000"/>
                  </a:schemeClr>
                </a:solidFill>
                <a:latin typeface="Courier New" panose="02070309020205020404" pitchFamily="49" charset="0"/>
              </a:rPr>
              <a:t>filtfilt</a:t>
            </a:r>
            <a:r>
              <a:rPr lang="en-IN" sz="1400" dirty="0">
                <a:solidFill>
                  <a:schemeClr val="bg2">
                    <a:lumMod val="40000"/>
                    <a:lumOff val="60000"/>
                  </a:schemeClr>
                </a:solidFill>
                <a:latin typeface="Courier New" panose="02070309020205020404" pitchFamily="49" charset="0"/>
              </a:rPr>
              <a:t>(b, a, z)</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return z</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def </a:t>
            </a:r>
            <a:r>
              <a:rPr lang="en-IN" sz="1400" dirty="0" err="1">
                <a:solidFill>
                  <a:schemeClr val="bg2">
                    <a:lumMod val="40000"/>
                    <a:lumOff val="60000"/>
                  </a:schemeClr>
                </a:solidFill>
                <a:latin typeface="Courier New" panose="02070309020205020404" pitchFamily="49" charset="0"/>
              </a:rPr>
              <a:t>isnr</a:t>
            </a:r>
            <a:r>
              <a:rPr lang="en-IN" sz="1400" dirty="0">
                <a:solidFill>
                  <a:schemeClr val="bg2">
                    <a:lumMod val="40000"/>
                    <a:lumOff val="60000"/>
                  </a:schemeClr>
                </a:solidFill>
                <a:latin typeface="Courier New" panose="02070309020205020404" pitchFamily="49" charset="0"/>
              </a:rPr>
              <a:t>(x, y):</a:t>
            </a:r>
          </a:p>
          <a:p>
            <a:r>
              <a:rPr lang="en-IN" sz="1400" dirty="0">
                <a:solidFill>
                  <a:schemeClr val="bg2">
                    <a:lumMod val="40000"/>
                    <a:lumOff val="60000"/>
                  </a:schemeClr>
                </a:solidFill>
                <a:latin typeface="Courier New" panose="02070309020205020404" pitchFamily="49" charset="0"/>
              </a:rPr>
              <a:t>    noise = x - y</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mse</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(noise))</a:t>
            </a:r>
          </a:p>
          <a:p>
            <a:r>
              <a:rPr lang="en-IN" sz="1400" dirty="0">
                <a:solidFill>
                  <a:schemeClr val="bg2">
                    <a:lumMod val="40000"/>
                    <a:lumOff val="60000"/>
                  </a:schemeClr>
                </a:solidFill>
                <a:latin typeface="Courier New" panose="02070309020205020404" pitchFamily="49" charset="0"/>
              </a:rPr>
              <a:t>    return 10 * np.log10(</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(x))/</a:t>
            </a:r>
            <a:r>
              <a:rPr lang="en-IN" sz="1400" dirty="0" err="1">
                <a:solidFill>
                  <a:schemeClr val="bg2">
                    <a:lumMod val="40000"/>
                    <a:lumOff val="60000"/>
                  </a:schemeClr>
                </a:solidFill>
                <a:latin typeface="Courier New" panose="02070309020205020404" pitchFamily="49" charset="0"/>
              </a:rPr>
              <a:t>mse</a:t>
            </a:r>
            <a:r>
              <a:rPr lang="en-IN" sz="1400" dirty="0">
                <a:solidFill>
                  <a:schemeClr val="bg2">
                    <a:lumMod val="40000"/>
                    <a:lumOff val="60000"/>
                  </a:schemeClr>
                </a:solidFill>
                <a:latin typeface="Courier New" panose="02070309020205020404" pitchFamily="49" charset="0"/>
              </a:rPr>
              <a: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Create signal</a:t>
            </a:r>
          </a:p>
          <a:p>
            <a:r>
              <a:rPr lang="en-IN" sz="1400" dirty="0">
                <a:solidFill>
                  <a:schemeClr val="bg2">
                    <a:lumMod val="40000"/>
                    <a:lumOff val="60000"/>
                  </a:schemeClr>
                </a:solidFill>
                <a:latin typeface="Courier New" panose="02070309020205020404" pitchFamily="49" charset="0"/>
              </a:rPr>
              <a:t>length = 500</a:t>
            </a:r>
          </a:p>
          <a:p>
            <a:r>
              <a:rPr lang="en-IN" sz="1400" dirty="0">
                <a:solidFill>
                  <a:schemeClr val="bg2">
                    <a:lumMod val="40000"/>
                    <a:lumOff val="60000"/>
                  </a:schemeClr>
                </a:solidFill>
                <a:latin typeface="Courier New" panose="02070309020205020404" pitchFamily="49" charset="0"/>
              </a:rPr>
              <a:t>t = </a:t>
            </a:r>
            <a:r>
              <a:rPr lang="en-IN" sz="1400" dirty="0" err="1">
                <a:solidFill>
                  <a:schemeClr val="bg2">
                    <a:lumMod val="40000"/>
                    <a:lumOff val="60000"/>
                  </a:schemeClr>
                </a:solidFill>
                <a:latin typeface="Courier New" panose="02070309020205020404" pitchFamily="49" charset="0"/>
              </a:rPr>
              <a:t>np.linspace</a:t>
            </a:r>
            <a:r>
              <a:rPr lang="en-IN" sz="1400" dirty="0">
                <a:solidFill>
                  <a:schemeClr val="bg2">
                    <a:lumMod val="40000"/>
                    <a:lumOff val="60000"/>
                  </a:schemeClr>
                </a:solidFill>
                <a:latin typeface="Courier New" panose="02070309020205020404" pitchFamily="49" charset="0"/>
              </a:rPr>
              <a:t>(0, 10, length)</a:t>
            </a:r>
          </a:p>
          <a:p>
            <a:r>
              <a:rPr lang="en-IN" sz="1400" dirty="0">
                <a:solidFill>
                  <a:schemeClr val="bg2">
                    <a:lumMod val="40000"/>
                    <a:lumOff val="60000"/>
                  </a:schemeClr>
                </a:solidFill>
                <a:latin typeface="Courier New" panose="02070309020205020404" pitchFamily="49" charset="0"/>
              </a:rPr>
              <a:t>Fs = 50</a:t>
            </a:r>
          </a:p>
          <a:p>
            <a:r>
              <a:rPr lang="en-IN" sz="1400" dirty="0">
                <a:solidFill>
                  <a:schemeClr val="bg2">
                    <a:lumMod val="40000"/>
                    <a:lumOff val="60000"/>
                  </a:schemeClr>
                </a:solidFill>
                <a:latin typeface="Courier New" panose="02070309020205020404" pitchFamily="49" charset="0"/>
              </a:rPr>
              <a:t>amp = 5</a:t>
            </a:r>
          </a:p>
          <a:p>
            <a:r>
              <a:rPr lang="en-IN" sz="1400" dirty="0">
                <a:solidFill>
                  <a:schemeClr val="bg2">
                    <a:lumMod val="40000"/>
                    <a:lumOff val="60000"/>
                  </a:schemeClr>
                </a:solidFill>
                <a:latin typeface="Courier New" panose="02070309020205020404" pitchFamily="49" charset="0"/>
              </a:rPr>
              <a:t>f = 2.0</a:t>
            </a:r>
          </a:p>
          <a:p>
            <a:r>
              <a:rPr lang="en-IN" sz="1400" dirty="0">
                <a:solidFill>
                  <a:schemeClr val="bg2">
                    <a:lumMod val="40000"/>
                    <a:lumOff val="60000"/>
                  </a:schemeClr>
                </a:solidFill>
                <a:latin typeface="Courier New" panose="02070309020205020404" pitchFamily="49" charset="0"/>
              </a:rPr>
              <a:t>x1 = amp * </a:t>
            </a:r>
            <a:r>
              <a:rPr lang="en-IN" sz="1400" dirty="0" err="1">
                <a:solidFill>
                  <a:schemeClr val="bg2">
                    <a:lumMod val="40000"/>
                    <a:lumOff val="60000"/>
                  </a:schemeClr>
                </a:solidFill>
                <a:latin typeface="Courier New" panose="02070309020205020404" pitchFamily="49" charset="0"/>
              </a:rPr>
              <a:t>np.sin</a:t>
            </a:r>
            <a:r>
              <a:rPr lang="en-IN" sz="1400" dirty="0">
                <a:solidFill>
                  <a:schemeClr val="bg2">
                    <a:lumMod val="40000"/>
                    <a:lumOff val="60000"/>
                  </a:schemeClr>
                </a:solidFill>
                <a:latin typeface="Courier New" panose="02070309020205020404" pitchFamily="49" charset="0"/>
              </a:rPr>
              <a:t>(2*</a:t>
            </a:r>
            <a:r>
              <a:rPr lang="en-IN" sz="1400" dirty="0" err="1">
                <a:solidFill>
                  <a:schemeClr val="bg2">
                    <a:lumMod val="40000"/>
                    <a:lumOff val="60000"/>
                  </a:schemeClr>
                </a:solidFill>
                <a:latin typeface="Courier New" panose="02070309020205020404" pitchFamily="49" charset="0"/>
              </a:rPr>
              <a:t>np.pi</a:t>
            </a:r>
            <a:r>
              <a:rPr lang="en-IN" sz="1400" dirty="0">
                <a:solidFill>
                  <a:schemeClr val="bg2">
                    <a:lumMod val="40000"/>
                    <a:lumOff val="60000"/>
                  </a:schemeClr>
                </a:solidFill>
                <a:latin typeface="Courier New" panose="02070309020205020404" pitchFamily="49" charset="0"/>
              </a:rPr>
              <a:t>*f*t) * </a:t>
            </a:r>
            <a:r>
              <a:rPr lang="en-IN" sz="1400" dirty="0" err="1">
                <a:solidFill>
                  <a:schemeClr val="bg2">
                    <a:lumMod val="40000"/>
                    <a:lumOff val="60000"/>
                  </a:schemeClr>
                </a:solidFill>
                <a:latin typeface="Courier New" panose="02070309020205020404" pitchFamily="49" charset="0"/>
              </a:rPr>
              <a:t>np.exp</a:t>
            </a:r>
            <a:r>
              <a:rPr lang="en-IN" sz="1400" dirty="0">
                <a:solidFill>
                  <a:schemeClr val="bg2">
                    <a:lumMod val="40000"/>
                    <a:lumOff val="60000"/>
                  </a:schemeClr>
                </a:solidFill>
                <a:latin typeface="Courier New" panose="02070309020205020404" pitchFamily="49" charset="0"/>
              </a:rPr>
              <a:t>(-t)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Modulation</a:t>
            </a:r>
          </a:p>
          <a:p>
            <a:r>
              <a:rPr lang="en-IN" sz="1400" dirty="0" err="1">
                <a:solidFill>
                  <a:schemeClr val="bg2">
                    <a:lumMod val="40000"/>
                    <a:lumOff val="60000"/>
                  </a:schemeClr>
                </a:solidFill>
                <a:latin typeface="Courier New" panose="02070309020205020404" pitchFamily="49" charset="0"/>
              </a:rPr>
              <a:t>jayant_out</a:t>
            </a:r>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jayant_pred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jayant_adm_modulator</a:t>
            </a:r>
            <a:r>
              <a:rPr lang="en-IN" sz="1400" dirty="0">
                <a:solidFill>
                  <a:schemeClr val="bg2">
                    <a:lumMod val="40000"/>
                    <a:lumOff val="60000"/>
                  </a:schemeClr>
                </a:solidFill>
                <a:latin typeface="Courier New" panose="02070309020205020404" pitchFamily="49" charset="0"/>
              </a:rPr>
              <a:t>(x1)</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Demodulation</a:t>
            </a:r>
          </a:p>
          <a:p>
            <a:r>
              <a:rPr lang="en-IN" sz="1400" dirty="0" err="1">
                <a:solidFill>
                  <a:schemeClr val="bg2">
                    <a:lumMod val="40000"/>
                    <a:lumOff val="60000"/>
                  </a:schemeClr>
                </a:solidFill>
                <a:latin typeface="Courier New" panose="02070309020205020404" pitchFamily="49" charset="0"/>
              </a:rPr>
              <a:t>jayant_demod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jayant_adm_demodulator</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jayant_out</a:t>
            </a:r>
            <a:r>
              <a:rPr lang="en-IN" sz="1400" dirty="0">
                <a:solidFill>
                  <a:schemeClr val="bg2">
                    <a:lumMod val="40000"/>
                    <a:lumOff val="60000"/>
                  </a:schemeClr>
                </a:solidFill>
                <a:latin typeface="Courier New" panose="02070309020205020404" pitchFamily="49" charset="0"/>
              </a:rPr>
              <a:t>, f, Fs)</a:t>
            </a:r>
          </a:p>
          <a:p>
            <a:br>
              <a:rPr lang="en-IN" sz="1400" dirty="0">
                <a:solidFill>
                  <a:schemeClr val="bg2">
                    <a:lumMod val="40000"/>
                    <a:lumOff val="60000"/>
                  </a:schemeClr>
                </a:solidFill>
                <a:latin typeface="Courier New" panose="02070309020205020404" pitchFamily="49" charset="0"/>
              </a:rPr>
            </a:br>
            <a:endParaRPr lang="en-IN" sz="1400" b="0" dirty="0">
              <a:solidFill>
                <a:schemeClr val="bg2">
                  <a:lumMod val="40000"/>
                  <a:lumOff val="60000"/>
                </a:schemeClr>
              </a:solidFill>
              <a:effectLst/>
              <a:latin typeface="Courier New" panose="02070309020205020404" pitchFamily="49" charset="0"/>
            </a:endParaRPr>
          </a:p>
        </p:txBody>
      </p:sp>
      <p:cxnSp>
        <p:nvCxnSpPr>
          <p:cNvPr id="10" name="Straight Connector 9">
            <a:extLst>
              <a:ext uri="{FF2B5EF4-FFF2-40B4-BE49-F238E27FC236}">
                <a16:creationId xmlns:a16="http://schemas.microsoft.com/office/drawing/2014/main" id="{54220E67-DAC8-45A7-9D17-EDF161C92C9A}"/>
              </a:ext>
            </a:extLst>
          </p:cNvPr>
          <p:cNvCxnSpPr>
            <a:cxnSpLocks/>
          </p:cNvCxnSpPr>
          <p:nvPr/>
        </p:nvCxnSpPr>
        <p:spPr>
          <a:xfrm flipH="1">
            <a:off x="6082748" y="967409"/>
            <a:ext cx="13252" cy="5724939"/>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84807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sp>
        <p:nvSpPr>
          <p:cNvPr id="5" name="Rectangle 4">
            <a:extLst>
              <a:ext uri="{FF2B5EF4-FFF2-40B4-BE49-F238E27FC236}">
                <a16:creationId xmlns:a16="http://schemas.microsoft.com/office/drawing/2014/main" id="{513CE490-EC5A-411F-850C-593419528EB6}"/>
              </a:ext>
            </a:extLst>
          </p:cNvPr>
          <p:cNvSpPr/>
          <p:nvPr/>
        </p:nvSpPr>
        <p:spPr>
          <a:xfrm>
            <a:off x="1033670" y="1292882"/>
            <a:ext cx="6096000" cy="4832092"/>
          </a:xfrm>
          <a:prstGeom prst="rect">
            <a:avLst/>
          </a:prstGeom>
        </p:spPr>
        <p:txBody>
          <a:bodyPr>
            <a:spAutoFit/>
          </a:bodyPr>
          <a:lstStyle/>
          <a:p>
            <a:r>
              <a:rPr lang="en-IN" sz="1400" dirty="0">
                <a:solidFill>
                  <a:schemeClr val="bg2">
                    <a:lumMod val="40000"/>
                    <a:lumOff val="60000"/>
                  </a:schemeClr>
                </a:solidFill>
                <a:latin typeface="Courier New" panose="02070309020205020404" pitchFamily="49" charset="0"/>
              </a:rPr>
              <a:t># MSE</a:t>
            </a:r>
          </a:p>
          <a:p>
            <a:r>
              <a:rPr lang="en-IN" sz="1400" dirty="0">
                <a:solidFill>
                  <a:schemeClr val="bg2">
                    <a:lumMod val="40000"/>
                    <a:lumOff val="60000"/>
                  </a:schemeClr>
                </a:solidFill>
                <a:latin typeface="Courier New" panose="02070309020205020404" pitchFamily="49" charset="0"/>
              </a:rPr>
              <a:t>dm_pred_snr1 = </a:t>
            </a:r>
            <a:r>
              <a:rPr lang="en-IN" sz="1400" dirty="0" err="1">
                <a:solidFill>
                  <a:schemeClr val="bg2">
                    <a:lumMod val="40000"/>
                    <a:lumOff val="60000"/>
                  </a:schemeClr>
                </a:solidFill>
                <a:latin typeface="Courier New" panose="02070309020205020404" pitchFamily="49" charset="0"/>
              </a:rPr>
              <a:t>isnr</a:t>
            </a:r>
            <a:r>
              <a:rPr lang="en-IN" sz="1400" dirty="0">
                <a:solidFill>
                  <a:schemeClr val="bg2">
                    <a:lumMod val="40000"/>
                    <a:lumOff val="60000"/>
                  </a:schemeClr>
                </a:solidFill>
                <a:latin typeface="Courier New" panose="02070309020205020404" pitchFamily="49" charset="0"/>
              </a:rPr>
              <a:t>(x1, </a:t>
            </a:r>
            <a:r>
              <a:rPr lang="en-IN" sz="1400" dirty="0" err="1">
                <a:solidFill>
                  <a:schemeClr val="bg2">
                    <a:lumMod val="40000"/>
                    <a:lumOff val="60000"/>
                  </a:schemeClr>
                </a:solidFill>
                <a:latin typeface="Courier New" panose="02070309020205020404" pitchFamily="49" charset="0"/>
              </a:rPr>
              <a:t>jayant_pred</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dm_demod_mse1 = </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(x1 - </a:t>
            </a:r>
            <a:r>
              <a:rPr lang="en-IN" sz="1400" dirty="0" err="1">
                <a:solidFill>
                  <a:schemeClr val="bg2">
                    <a:lumMod val="40000"/>
                    <a:lumOff val="60000"/>
                  </a:schemeClr>
                </a:solidFill>
                <a:latin typeface="Courier New" panose="02070309020205020404" pitchFamily="49" charset="0"/>
              </a:rPr>
              <a:t>jayant_demod</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print("SNR: ",dm_pred_snr1)</a:t>
            </a:r>
          </a:p>
          <a:p>
            <a:r>
              <a:rPr lang="en-IN" sz="1400" dirty="0">
                <a:solidFill>
                  <a:schemeClr val="bg2">
                    <a:lumMod val="40000"/>
                    <a:lumOff val="60000"/>
                  </a:schemeClr>
                </a:solidFill>
                <a:latin typeface="Courier New" panose="02070309020205020404" pitchFamily="49" charset="0"/>
              </a:rPr>
              <a:t>print("Mean Squared Error: ",dm_demod_mse1)</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Plot results</a:t>
            </a:r>
          </a:p>
          <a:p>
            <a:r>
              <a:rPr lang="en-IN" sz="1400" dirty="0">
                <a:solidFill>
                  <a:schemeClr val="bg2">
                    <a:lumMod val="40000"/>
                    <a:lumOff val="60000"/>
                  </a:schemeClr>
                </a:solidFill>
                <a:latin typeface="Courier New" panose="02070309020205020404" pitchFamily="49" charset="0"/>
              </a:rPr>
              <a:t>fig = </a:t>
            </a:r>
            <a:r>
              <a:rPr lang="en-IN" sz="1400" dirty="0" err="1">
                <a:solidFill>
                  <a:schemeClr val="bg2">
                    <a:lumMod val="40000"/>
                    <a:lumOff val="60000"/>
                  </a:schemeClr>
                </a:solidFill>
                <a:latin typeface="Courier New" panose="02070309020205020404" pitchFamily="49" charset="0"/>
              </a:rPr>
              <a:t>plt.figure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figsize</a:t>
            </a:r>
            <a:r>
              <a:rPr lang="en-IN" sz="1400" dirty="0">
                <a:solidFill>
                  <a:schemeClr val="bg2">
                    <a:lumMod val="40000"/>
                    <a:lumOff val="60000"/>
                  </a:schemeClr>
                </a:solidFill>
                <a:latin typeface="Courier New" panose="02070309020205020404" pitchFamily="49" charset="0"/>
              </a:rPr>
              <a:t>=(30, 10))</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x1)</a:t>
            </a:r>
          </a:p>
          <a:p>
            <a:r>
              <a:rPr lang="en-IN" sz="1400" dirty="0" err="1">
                <a:solidFill>
                  <a:schemeClr val="bg2">
                    <a:lumMod val="40000"/>
                    <a:lumOff val="60000"/>
                  </a:schemeClr>
                </a:solidFill>
                <a:latin typeface="Courier New" panose="02070309020205020404" pitchFamily="49" charset="0"/>
              </a:rPr>
              <a:t>plt.step</a:t>
            </a:r>
            <a:r>
              <a:rPr lang="en-IN" sz="1400" dirty="0">
                <a:solidFill>
                  <a:schemeClr val="bg2">
                    <a:lumMod val="40000"/>
                    <a:lumOff val="60000"/>
                  </a:schemeClr>
                </a:solidFill>
                <a:latin typeface="Courier New" panose="02070309020205020404" pitchFamily="49" charset="0"/>
              </a:rPr>
              <a:t>(t, </a:t>
            </a:r>
            <a:r>
              <a:rPr lang="en-IN" sz="1400" dirty="0" err="1">
                <a:solidFill>
                  <a:schemeClr val="bg2">
                    <a:lumMod val="40000"/>
                    <a:lumOff val="60000"/>
                  </a:schemeClr>
                </a:solidFill>
                <a:latin typeface="Courier New" panose="02070309020205020404" pitchFamily="49" charset="0"/>
              </a:rPr>
              <a:t>jayant_pred</a:t>
            </a:r>
            <a:r>
              <a:rPr lang="en-IN" sz="1400" dirty="0">
                <a:solidFill>
                  <a:schemeClr val="bg2">
                    <a:lumMod val="40000"/>
                    <a:lumOff val="60000"/>
                  </a:schemeClr>
                </a:solidFill>
                <a:latin typeface="Courier New" panose="02070309020205020404" pitchFamily="49" charset="0"/>
              </a:rPr>
              <a:t>)</a:t>
            </a:r>
          </a:p>
          <a:p>
            <a:r>
              <a:rPr lang="en-IN" sz="1400" dirty="0" err="1">
                <a:solidFill>
                  <a:schemeClr val="bg2">
                    <a:lumMod val="40000"/>
                    <a:lumOff val="60000"/>
                  </a:schemeClr>
                </a:solidFill>
                <a:latin typeface="Courier New" panose="02070309020205020404" pitchFamily="49" charset="0"/>
              </a:rPr>
              <a:t>plt.title</a:t>
            </a:r>
            <a:r>
              <a:rPr lang="en-IN" sz="1400" dirty="0">
                <a:solidFill>
                  <a:schemeClr val="bg2">
                    <a:lumMod val="40000"/>
                    <a:lumOff val="60000"/>
                  </a:schemeClr>
                </a:solidFill>
                <a:latin typeface="Courier New" panose="02070309020205020404" pitchFamily="49" charset="0"/>
              </a:rPr>
              <a:t>('ADM - Jayant Algorithm')</a:t>
            </a:r>
          </a:p>
          <a:p>
            <a:r>
              <a:rPr lang="en-IN" sz="1400" dirty="0" err="1">
                <a:solidFill>
                  <a:schemeClr val="bg2">
                    <a:lumMod val="40000"/>
                    <a:lumOff val="60000"/>
                  </a:schemeClr>
                </a:solidFill>
                <a:latin typeface="Courier New" panose="02070309020205020404" pitchFamily="49" charset="0"/>
              </a:rPr>
              <a:t>plt.xlabel</a:t>
            </a:r>
            <a:r>
              <a:rPr lang="en-IN" sz="1400" dirty="0">
                <a:solidFill>
                  <a:schemeClr val="bg2">
                    <a:lumMod val="40000"/>
                    <a:lumOff val="60000"/>
                  </a:schemeClr>
                </a:solidFill>
                <a:latin typeface="Courier New" panose="02070309020205020404" pitchFamily="49" charset="0"/>
              </a:rPr>
              <a:t>('Time(s)')</a:t>
            </a:r>
          </a:p>
          <a:p>
            <a:r>
              <a:rPr lang="en-IN" sz="1400" dirty="0" err="1">
                <a:solidFill>
                  <a:schemeClr val="bg2">
                    <a:lumMod val="40000"/>
                    <a:lumOff val="60000"/>
                  </a:schemeClr>
                </a:solidFill>
                <a:latin typeface="Courier New" panose="02070309020205020404" pitchFamily="49" charset="0"/>
              </a:rPr>
              <a:t>plt.ylabel</a:t>
            </a:r>
            <a:r>
              <a:rPr lang="en-IN" sz="1400" dirty="0">
                <a:solidFill>
                  <a:schemeClr val="bg2">
                    <a:lumMod val="40000"/>
                    <a:lumOff val="60000"/>
                  </a:schemeClr>
                </a:solidFill>
                <a:latin typeface="Courier New" panose="02070309020205020404" pitchFamily="49" charset="0"/>
              </a:rPr>
              <a:t>('Amplitude(V)')</a:t>
            </a:r>
          </a:p>
          <a:p>
            <a:r>
              <a:rPr lang="en-IN" sz="1400" dirty="0" err="1">
                <a:solidFill>
                  <a:schemeClr val="bg2">
                    <a:lumMod val="40000"/>
                    <a:lumOff val="60000"/>
                  </a:schemeClr>
                </a:solidFill>
                <a:latin typeface="Courier New" panose="02070309020205020404" pitchFamily="49" charset="0"/>
              </a:rPr>
              <a:t>plt.legend</a:t>
            </a:r>
            <a:r>
              <a:rPr lang="en-IN" sz="1400" dirty="0">
                <a:solidFill>
                  <a:schemeClr val="bg2">
                    <a:lumMod val="40000"/>
                    <a:lumOff val="60000"/>
                  </a:schemeClr>
                </a:solidFill>
                <a:latin typeface="Courier New" panose="02070309020205020404" pitchFamily="49" charset="0"/>
              </a:rPr>
              <a:t>(['Input', 'Jayant </a:t>
            </a:r>
            <a:r>
              <a:rPr lang="en-IN" sz="1400" dirty="0" err="1">
                <a:solidFill>
                  <a:schemeClr val="bg2">
                    <a:lumMod val="40000"/>
                    <a:lumOff val="60000"/>
                  </a:schemeClr>
                </a:solidFill>
                <a:latin typeface="Courier New" panose="02070309020205020404" pitchFamily="49" charset="0"/>
              </a:rPr>
              <a:t>pred</a:t>
            </a:r>
            <a:r>
              <a:rPr lang="en-IN" sz="1400" dirty="0">
                <a:solidFill>
                  <a:schemeClr val="bg2">
                    <a:lumMod val="40000"/>
                    <a:lumOff val="60000"/>
                  </a:schemeClr>
                </a:solidFill>
                <a:latin typeface="Courier New" panose="02070309020205020404" pitchFamily="49" charset="0"/>
              </a:rPr>
              <a: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fig2 = </a:t>
            </a:r>
            <a:r>
              <a:rPr lang="en-IN" sz="1400" dirty="0" err="1">
                <a:solidFill>
                  <a:schemeClr val="bg2">
                    <a:lumMod val="40000"/>
                    <a:lumOff val="60000"/>
                  </a:schemeClr>
                </a:solidFill>
                <a:latin typeface="Courier New" panose="02070309020205020404" pitchFamily="49" charset="0"/>
              </a:rPr>
              <a:t>plt.figure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figsize</a:t>
            </a:r>
            <a:r>
              <a:rPr lang="en-IN" sz="1400" dirty="0">
                <a:solidFill>
                  <a:schemeClr val="bg2">
                    <a:lumMod val="40000"/>
                    <a:lumOff val="60000"/>
                  </a:schemeClr>
                </a:solidFill>
                <a:latin typeface="Courier New" panose="02070309020205020404" pitchFamily="49" charset="0"/>
              </a:rPr>
              <a:t>=(30, 10))</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x1)</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a:t>
            </a:r>
            <a:r>
              <a:rPr lang="en-IN" sz="1400" dirty="0" err="1">
                <a:solidFill>
                  <a:schemeClr val="bg2">
                    <a:lumMod val="40000"/>
                    <a:lumOff val="60000"/>
                  </a:schemeClr>
                </a:solidFill>
                <a:latin typeface="Courier New" panose="02070309020205020404" pitchFamily="49" charset="0"/>
              </a:rPr>
              <a:t>jayant_demod</a:t>
            </a:r>
            <a:r>
              <a:rPr lang="en-IN" sz="1400" dirty="0">
                <a:solidFill>
                  <a:schemeClr val="bg2">
                    <a:lumMod val="40000"/>
                    <a:lumOff val="60000"/>
                  </a:schemeClr>
                </a:solidFill>
                <a:latin typeface="Courier New" panose="02070309020205020404" pitchFamily="49" charset="0"/>
              </a:rPr>
              <a:t>)</a:t>
            </a:r>
          </a:p>
          <a:p>
            <a:r>
              <a:rPr lang="en-IN" sz="1400" dirty="0" err="1">
                <a:solidFill>
                  <a:schemeClr val="bg2">
                    <a:lumMod val="40000"/>
                    <a:lumOff val="60000"/>
                  </a:schemeClr>
                </a:solidFill>
                <a:latin typeface="Courier New" panose="02070309020205020404" pitchFamily="49" charset="0"/>
              </a:rPr>
              <a:t>plt.title</a:t>
            </a:r>
            <a:r>
              <a:rPr lang="en-IN" sz="1400" dirty="0">
                <a:solidFill>
                  <a:schemeClr val="bg2">
                    <a:lumMod val="40000"/>
                    <a:lumOff val="60000"/>
                  </a:schemeClr>
                </a:solidFill>
                <a:latin typeface="Courier New" panose="02070309020205020404" pitchFamily="49" charset="0"/>
              </a:rPr>
              <a:t>('ADM - Jayant Algorithm')</a:t>
            </a:r>
          </a:p>
          <a:p>
            <a:r>
              <a:rPr lang="en-IN" sz="1400" dirty="0" err="1">
                <a:solidFill>
                  <a:schemeClr val="bg2">
                    <a:lumMod val="40000"/>
                    <a:lumOff val="60000"/>
                  </a:schemeClr>
                </a:solidFill>
                <a:latin typeface="Courier New" panose="02070309020205020404" pitchFamily="49" charset="0"/>
              </a:rPr>
              <a:t>plt.xlabel</a:t>
            </a:r>
            <a:r>
              <a:rPr lang="en-IN" sz="1400" dirty="0">
                <a:solidFill>
                  <a:schemeClr val="bg2">
                    <a:lumMod val="40000"/>
                    <a:lumOff val="60000"/>
                  </a:schemeClr>
                </a:solidFill>
                <a:latin typeface="Courier New" panose="02070309020205020404" pitchFamily="49" charset="0"/>
              </a:rPr>
              <a:t>('Time(s)')</a:t>
            </a:r>
          </a:p>
          <a:p>
            <a:r>
              <a:rPr lang="en-IN" sz="1400" dirty="0" err="1">
                <a:solidFill>
                  <a:schemeClr val="bg2">
                    <a:lumMod val="40000"/>
                    <a:lumOff val="60000"/>
                  </a:schemeClr>
                </a:solidFill>
                <a:latin typeface="Courier New" panose="02070309020205020404" pitchFamily="49" charset="0"/>
              </a:rPr>
              <a:t>plt.ylabel</a:t>
            </a:r>
            <a:r>
              <a:rPr lang="en-IN" sz="1400" dirty="0">
                <a:solidFill>
                  <a:schemeClr val="bg2">
                    <a:lumMod val="40000"/>
                    <a:lumOff val="60000"/>
                  </a:schemeClr>
                </a:solidFill>
                <a:latin typeface="Courier New" panose="02070309020205020404" pitchFamily="49" charset="0"/>
              </a:rPr>
              <a:t>('Amplitude(V)')</a:t>
            </a:r>
          </a:p>
          <a:p>
            <a:r>
              <a:rPr lang="en-IN" sz="1400" dirty="0" err="1">
                <a:solidFill>
                  <a:schemeClr val="bg2">
                    <a:lumMod val="40000"/>
                    <a:lumOff val="60000"/>
                  </a:schemeClr>
                </a:solidFill>
                <a:latin typeface="Courier New" panose="02070309020205020404" pitchFamily="49" charset="0"/>
              </a:rPr>
              <a:t>plt.legend</a:t>
            </a:r>
            <a:r>
              <a:rPr lang="en-IN" sz="1400" dirty="0">
                <a:solidFill>
                  <a:schemeClr val="bg2">
                    <a:lumMod val="40000"/>
                    <a:lumOff val="60000"/>
                  </a:schemeClr>
                </a:solidFill>
                <a:latin typeface="Courier New" panose="02070309020205020404" pitchFamily="49" charset="0"/>
              </a:rPr>
              <a:t>(['Input', 'Demodulated Signal'])</a:t>
            </a:r>
            <a:endParaRPr lang="en-IN" sz="1400" b="0" dirty="0">
              <a:solidFill>
                <a:schemeClr val="bg2">
                  <a:lumMod val="40000"/>
                  <a:lumOff val="60000"/>
                </a:schemeClr>
              </a:solidFill>
              <a:effectLst/>
              <a:latin typeface="Courier New" panose="02070309020205020404" pitchFamily="49" charset="0"/>
            </a:endParaRPr>
          </a:p>
        </p:txBody>
      </p:sp>
    </p:spTree>
    <p:extLst>
      <p:ext uri="{BB962C8B-B14F-4D97-AF65-F5344CB8AC3E}">
        <p14:creationId xmlns:p14="http://schemas.microsoft.com/office/powerpoint/2010/main" val="1155806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sp>
        <p:nvSpPr>
          <p:cNvPr id="6" name="Rectangle 5">
            <a:extLst>
              <a:ext uri="{FF2B5EF4-FFF2-40B4-BE49-F238E27FC236}">
                <a16:creationId xmlns:a16="http://schemas.microsoft.com/office/drawing/2014/main" id="{D13F519C-04E6-433C-8E4B-85225466DF05}"/>
              </a:ext>
            </a:extLst>
          </p:cNvPr>
          <p:cNvSpPr/>
          <p:nvPr/>
        </p:nvSpPr>
        <p:spPr>
          <a:xfrm>
            <a:off x="397565" y="1020461"/>
            <a:ext cx="8044070" cy="480131"/>
          </a:xfrm>
          <a:prstGeom prst="rect">
            <a:avLst/>
          </a:prstGeom>
        </p:spPr>
        <p:txBody>
          <a:bodyPr wrap="square">
            <a:spAutoFit/>
          </a:bodyPr>
          <a:lstStyle/>
          <a:p>
            <a:pPr lvl="0" algn="just" defTabSz="914400">
              <a:lnSpc>
                <a:spcPct val="90000"/>
              </a:lnSpc>
              <a:spcBef>
                <a:spcPts val="1000"/>
              </a:spcBef>
            </a:pPr>
            <a:r>
              <a:rPr lang="en-IN" sz="2800" dirty="0">
                <a:solidFill>
                  <a:prstClr val="white"/>
                </a:solidFill>
                <a:latin typeface="SF Pro Display" panose="00000500000000000000" pitchFamily="50" charset="0"/>
                <a:ea typeface="SF Pro Display" panose="00000500000000000000" pitchFamily="50" charset="0"/>
              </a:rPr>
              <a:t>Adaptive delta modulation with SONG algorithm:</a:t>
            </a:r>
          </a:p>
        </p:txBody>
      </p:sp>
      <p:sp>
        <p:nvSpPr>
          <p:cNvPr id="3" name="Rectangle 2">
            <a:extLst>
              <a:ext uri="{FF2B5EF4-FFF2-40B4-BE49-F238E27FC236}">
                <a16:creationId xmlns:a16="http://schemas.microsoft.com/office/drawing/2014/main" id="{1C56EB90-A2B5-46A4-AC26-2C2A6E22E25F}"/>
              </a:ext>
            </a:extLst>
          </p:cNvPr>
          <p:cNvSpPr/>
          <p:nvPr/>
        </p:nvSpPr>
        <p:spPr>
          <a:xfrm>
            <a:off x="397565" y="1500592"/>
            <a:ext cx="6096000" cy="5078313"/>
          </a:xfrm>
          <a:prstGeom prst="rect">
            <a:avLst/>
          </a:prstGeom>
        </p:spPr>
        <p:txBody>
          <a:bodyPr>
            <a:spAutoFit/>
          </a:bodyPr>
          <a:lstStyle/>
          <a:p>
            <a:r>
              <a:rPr lang="en-IN" sz="1200" dirty="0">
                <a:solidFill>
                  <a:schemeClr val="bg2">
                    <a:lumMod val="40000"/>
                    <a:lumOff val="60000"/>
                  </a:schemeClr>
                </a:solidFill>
                <a:latin typeface="Courier New" panose="02070309020205020404" pitchFamily="49" charset="0"/>
              </a:rPr>
              <a:t>import </a:t>
            </a:r>
            <a:r>
              <a:rPr lang="en-IN" sz="1200" dirty="0" err="1">
                <a:solidFill>
                  <a:schemeClr val="bg2">
                    <a:lumMod val="40000"/>
                    <a:lumOff val="60000"/>
                  </a:schemeClr>
                </a:solidFill>
                <a:latin typeface="Courier New" panose="02070309020205020404" pitchFamily="49" charset="0"/>
              </a:rPr>
              <a:t>numpy</a:t>
            </a:r>
            <a:r>
              <a:rPr lang="en-IN" sz="1200" dirty="0">
                <a:solidFill>
                  <a:schemeClr val="bg2">
                    <a:lumMod val="40000"/>
                    <a:lumOff val="60000"/>
                  </a:schemeClr>
                </a:solidFill>
                <a:latin typeface="Courier New" panose="02070309020205020404" pitchFamily="49" charset="0"/>
              </a:rPr>
              <a:t> as np</a:t>
            </a:r>
          </a:p>
          <a:p>
            <a:r>
              <a:rPr lang="en-IN" sz="1200" dirty="0">
                <a:solidFill>
                  <a:schemeClr val="bg2">
                    <a:lumMod val="40000"/>
                    <a:lumOff val="60000"/>
                  </a:schemeClr>
                </a:solidFill>
                <a:latin typeface="Courier New" panose="02070309020205020404" pitchFamily="49" charset="0"/>
              </a:rPr>
              <a:t>import </a:t>
            </a:r>
            <a:r>
              <a:rPr lang="en-IN" sz="1200" dirty="0" err="1">
                <a:solidFill>
                  <a:schemeClr val="bg2">
                    <a:lumMod val="40000"/>
                    <a:lumOff val="60000"/>
                  </a:schemeClr>
                </a:solidFill>
                <a:latin typeface="Courier New" panose="02070309020205020404" pitchFamily="49" charset="0"/>
              </a:rPr>
              <a:t>matplotlib.pyplot</a:t>
            </a:r>
            <a:r>
              <a:rPr lang="en-IN" sz="1200" dirty="0">
                <a:solidFill>
                  <a:schemeClr val="bg2">
                    <a:lumMod val="40000"/>
                    <a:lumOff val="60000"/>
                  </a:schemeClr>
                </a:solidFill>
                <a:latin typeface="Courier New" panose="02070309020205020404" pitchFamily="49" charset="0"/>
              </a:rPr>
              <a:t> as </a:t>
            </a:r>
            <a:r>
              <a:rPr lang="en-IN" sz="1200" dirty="0" err="1">
                <a:solidFill>
                  <a:schemeClr val="bg2">
                    <a:lumMod val="40000"/>
                    <a:lumOff val="60000"/>
                  </a:schemeClr>
                </a:solidFill>
                <a:latin typeface="Courier New" panose="02070309020205020404" pitchFamily="49" charset="0"/>
              </a:rPr>
              <a:t>plt</a:t>
            </a:r>
            <a:endParaRPr lang="en-IN" sz="1200" dirty="0">
              <a:solidFill>
                <a:schemeClr val="bg2">
                  <a:lumMod val="40000"/>
                  <a:lumOff val="60000"/>
                </a:schemeClr>
              </a:solidFill>
              <a:latin typeface="Courier New" panose="02070309020205020404" pitchFamily="49" charset="0"/>
            </a:endParaRPr>
          </a:p>
          <a:p>
            <a:r>
              <a:rPr lang="en-IN" sz="1200" dirty="0">
                <a:solidFill>
                  <a:schemeClr val="bg2">
                    <a:lumMod val="40000"/>
                    <a:lumOff val="60000"/>
                  </a:schemeClr>
                </a:solidFill>
                <a:latin typeface="Courier New" panose="02070309020205020404" pitchFamily="49" charset="0"/>
              </a:rPr>
              <a:t>from </a:t>
            </a:r>
            <a:r>
              <a:rPr lang="en-IN" sz="1200" dirty="0" err="1">
                <a:solidFill>
                  <a:schemeClr val="bg2">
                    <a:lumMod val="40000"/>
                    <a:lumOff val="60000"/>
                  </a:schemeClr>
                </a:solidFill>
                <a:latin typeface="Courier New" panose="02070309020205020404" pitchFamily="49" charset="0"/>
              </a:rPr>
              <a:t>scipy.signal</a:t>
            </a:r>
            <a:r>
              <a:rPr lang="en-IN" sz="1200" dirty="0">
                <a:solidFill>
                  <a:schemeClr val="bg2">
                    <a:lumMod val="40000"/>
                    <a:lumOff val="60000"/>
                  </a:schemeClr>
                </a:solidFill>
                <a:latin typeface="Courier New" panose="02070309020205020404" pitchFamily="49" charset="0"/>
              </a:rPr>
              <a:t> import butter, </a:t>
            </a:r>
            <a:r>
              <a:rPr lang="en-IN" sz="1200" dirty="0" err="1">
                <a:solidFill>
                  <a:schemeClr val="bg2">
                    <a:lumMod val="40000"/>
                    <a:lumOff val="60000"/>
                  </a:schemeClr>
                </a:solidFill>
                <a:latin typeface="Courier New" panose="02070309020205020404" pitchFamily="49" charset="0"/>
              </a:rPr>
              <a:t>filtfilt</a:t>
            </a:r>
            <a:endParaRPr lang="en-IN" sz="1200" dirty="0">
              <a:solidFill>
                <a:schemeClr val="bg2">
                  <a:lumMod val="40000"/>
                  <a:lumOff val="60000"/>
                </a:schemeClr>
              </a:solidFill>
              <a:latin typeface="Courier New" panose="02070309020205020404" pitchFamily="49" charset="0"/>
            </a:endParaRPr>
          </a:p>
          <a:p>
            <a:br>
              <a:rPr lang="en-IN" sz="1200" dirty="0">
                <a:solidFill>
                  <a:schemeClr val="bg2">
                    <a:lumMod val="40000"/>
                    <a:lumOff val="60000"/>
                  </a:schemeClr>
                </a:solidFill>
                <a:latin typeface="Courier New" panose="02070309020205020404" pitchFamily="49" charset="0"/>
              </a:rPr>
            </a:br>
            <a:r>
              <a:rPr lang="en-IN" sz="1200" dirty="0">
                <a:solidFill>
                  <a:schemeClr val="bg2">
                    <a:lumMod val="40000"/>
                    <a:lumOff val="60000"/>
                  </a:schemeClr>
                </a:solidFill>
                <a:latin typeface="Courier New" panose="02070309020205020404" pitchFamily="49" charset="0"/>
              </a:rPr>
              <a:t>def </a:t>
            </a:r>
            <a:r>
              <a:rPr lang="en-IN" sz="1200" dirty="0" err="1">
                <a:solidFill>
                  <a:schemeClr val="bg2">
                    <a:lumMod val="40000"/>
                    <a:lumOff val="60000"/>
                  </a:schemeClr>
                </a:solidFill>
                <a:latin typeface="Courier New" panose="02070309020205020404" pitchFamily="49" charset="0"/>
              </a:rPr>
              <a:t>delta_song</a:t>
            </a:r>
            <a:r>
              <a:rPr lang="en-IN" sz="1200" dirty="0">
                <a:solidFill>
                  <a:schemeClr val="bg2">
                    <a:lumMod val="40000"/>
                    <a:lumOff val="60000"/>
                  </a:schemeClr>
                </a:solidFill>
                <a:latin typeface="Courier New" panose="02070309020205020404" pitchFamily="49" charset="0"/>
              </a:rPr>
              <a:t>(data, s0):</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len_data</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len</a:t>
            </a:r>
            <a:r>
              <a:rPr lang="en-IN" sz="1200" dirty="0">
                <a:solidFill>
                  <a:schemeClr val="bg2">
                    <a:lumMod val="40000"/>
                    <a:lumOff val="60000"/>
                  </a:schemeClr>
                </a:solidFill>
                <a:latin typeface="Courier New" panose="02070309020205020404" pitchFamily="49" charset="0"/>
              </a:rPr>
              <a:t>(data)</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np.zeros</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len_data</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pred</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np.zeros</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len_data</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np.zeros</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len_data</a:t>
            </a:r>
            <a:r>
              <a:rPr lang="en-IN" sz="1200" dirty="0">
                <a:solidFill>
                  <a:schemeClr val="bg2">
                    <a:lumMod val="40000"/>
                    <a:lumOff val="60000"/>
                  </a:schemeClr>
                </a:solidFill>
                <a:latin typeface="Courier New" panose="02070309020205020404" pitchFamily="49" charset="0"/>
              </a:rPr>
              <a:t>)  # Error vector</a:t>
            </a:r>
          </a:p>
          <a:p>
            <a:r>
              <a:rPr lang="en-IN" sz="1200" dirty="0">
                <a:solidFill>
                  <a:schemeClr val="bg2">
                    <a:lumMod val="40000"/>
                    <a:lumOff val="60000"/>
                  </a:schemeClr>
                </a:solidFill>
                <a:latin typeface="Courier New" panose="02070309020205020404" pitchFamily="49" charset="0"/>
              </a:rPr>
              <a:t>    for </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in range(1, </a:t>
            </a:r>
            <a:r>
              <a:rPr lang="en-IN" sz="1200" dirty="0" err="1">
                <a:solidFill>
                  <a:schemeClr val="bg2">
                    <a:lumMod val="40000"/>
                    <a:lumOff val="60000"/>
                  </a:schemeClr>
                </a:solidFill>
                <a:latin typeface="Courier New" panose="02070309020205020404" pitchFamily="49" charset="0"/>
              </a:rPr>
              <a:t>len_data</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 Current Error</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e_n</a:t>
            </a:r>
            <a:r>
              <a:rPr lang="en-IN" sz="1200" dirty="0">
                <a:solidFill>
                  <a:schemeClr val="bg2">
                    <a:lumMod val="40000"/>
                    <a:lumOff val="60000"/>
                  </a:schemeClr>
                </a:solidFill>
                <a:latin typeface="Courier New" panose="02070309020205020404" pitchFamily="49" charset="0"/>
              </a:rPr>
              <a:t> = data[</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pred</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if </a:t>
            </a:r>
            <a:r>
              <a:rPr lang="en-IN" sz="1200" dirty="0" err="1">
                <a:solidFill>
                  <a:schemeClr val="bg2">
                    <a:lumMod val="40000"/>
                    <a:lumOff val="60000"/>
                  </a:schemeClr>
                </a:solidFill>
                <a:latin typeface="Courier New" panose="02070309020205020404" pitchFamily="49" charset="0"/>
              </a:rPr>
              <a:t>e_n</a:t>
            </a:r>
            <a:r>
              <a:rPr lang="en-IN" sz="1200" dirty="0">
                <a:solidFill>
                  <a:schemeClr val="bg2">
                    <a:lumMod val="40000"/>
                    <a:lumOff val="60000"/>
                  </a:schemeClr>
                </a:solidFill>
                <a:latin typeface="Courier New" panose="02070309020205020404" pitchFamily="49" charset="0"/>
              </a:rPr>
              <a:t> &gt;= 0:</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else:</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if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abs(</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 + s0</a:t>
            </a:r>
          </a:p>
          <a:p>
            <a:r>
              <a:rPr lang="en-IN" sz="1200" dirty="0">
                <a:solidFill>
                  <a:schemeClr val="bg2">
                    <a:lumMod val="40000"/>
                    <a:lumOff val="60000"/>
                  </a:schemeClr>
                </a:solidFill>
                <a:latin typeface="Courier New" panose="02070309020205020404" pitchFamily="49" charset="0"/>
              </a:rPr>
              <a:t>        else:</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abs(</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 - s0</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pred</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pred</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 +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abs(</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encoded =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 &gt;= 0</a:t>
            </a:r>
          </a:p>
          <a:p>
            <a:r>
              <a:rPr lang="en-IN" sz="1200" dirty="0">
                <a:solidFill>
                  <a:schemeClr val="bg2">
                    <a:lumMod val="40000"/>
                    <a:lumOff val="60000"/>
                  </a:schemeClr>
                </a:solidFill>
                <a:latin typeface="Courier New" panose="02070309020205020404" pitchFamily="49" charset="0"/>
              </a:rPr>
              <a:t>    return encoded, </a:t>
            </a:r>
            <a:r>
              <a:rPr lang="en-IN" sz="1200" dirty="0" err="1">
                <a:solidFill>
                  <a:schemeClr val="bg2">
                    <a:lumMod val="40000"/>
                    <a:lumOff val="60000"/>
                  </a:schemeClr>
                </a:solidFill>
                <a:latin typeface="Courier New" panose="02070309020205020404" pitchFamily="49" charset="0"/>
              </a:rPr>
              <a:t>pred</a:t>
            </a:r>
            <a:endParaRPr lang="en-IN" sz="1200" b="0" dirty="0">
              <a:solidFill>
                <a:schemeClr val="bg2">
                  <a:lumMod val="40000"/>
                  <a:lumOff val="60000"/>
                </a:schemeClr>
              </a:solidFill>
              <a:effectLst/>
              <a:latin typeface="Courier New" panose="02070309020205020404" pitchFamily="49" charset="0"/>
            </a:endParaRPr>
          </a:p>
        </p:txBody>
      </p:sp>
      <p:sp>
        <p:nvSpPr>
          <p:cNvPr id="4" name="Rectangle 3">
            <a:extLst>
              <a:ext uri="{FF2B5EF4-FFF2-40B4-BE49-F238E27FC236}">
                <a16:creationId xmlns:a16="http://schemas.microsoft.com/office/drawing/2014/main" id="{F25C36EE-0A22-4B78-AF55-F0ED31332AC0}"/>
              </a:ext>
            </a:extLst>
          </p:cNvPr>
          <p:cNvSpPr/>
          <p:nvPr/>
        </p:nvSpPr>
        <p:spPr>
          <a:xfrm>
            <a:off x="6493565" y="1500592"/>
            <a:ext cx="5645426" cy="4708981"/>
          </a:xfrm>
          <a:prstGeom prst="rect">
            <a:avLst/>
          </a:prstGeom>
        </p:spPr>
        <p:txBody>
          <a:bodyPr wrap="square">
            <a:spAutoFit/>
          </a:bodyPr>
          <a:lstStyle/>
          <a:p>
            <a:r>
              <a:rPr lang="en-IN" sz="1200" dirty="0">
                <a:solidFill>
                  <a:schemeClr val="bg2">
                    <a:lumMod val="40000"/>
                    <a:lumOff val="60000"/>
                  </a:schemeClr>
                </a:solidFill>
                <a:latin typeface="Courier New" panose="02070309020205020404" pitchFamily="49" charset="0"/>
              </a:rPr>
              <a:t>def </a:t>
            </a:r>
            <a:r>
              <a:rPr lang="en-IN" sz="1200" dirty="0" err="1">
                <a:solidFill>
                  <a:schemeClr val="bg2">
                    <a:lumMod val="40000"/>
                    <a:lumOff val="60000"/>
                  </a:schemeClr>
                </a:solidFill>
                <a:latin typeface="Courier New" panose="02070309020205020404" pitchFamily="49" charset="0"/>
              </a:rPr>
              <a:t>delta_song_demod</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mod_data</a:t>
            </a:r>
            <a:r>
              <a:rPr lang="en-IN" sz="1200" dirty="0">
                <a:solidFill>
                  <a:schemeClr val="bg2">
                    <a:lumMod val="40000"/>
                    <a:lumOff val="60000"/>
                  </a:schemeClr>
                </a:solidFill>
                <a:latin typeface="Courier New" panose="02070309020205020404" pitchFamily="49" charset="0"/>
              </a:rPr>
              <a:t>, s0, f, fs):</a:t>
            </a:r>
          </a:p>
          <a:p>
            <a:r>
              <a:rPr lang="en-IN" sz="1200" dirty="0">
                <a:solidFill>
                  <a:schemeClr val="bg2">
                    <a:lumMod val="40000"/>
                    <a:lumOff val="60000"/>
                  </a:schemeClr>
                </a:solidFill>
                <a:latin typeface="Courier New" panose="02070309020205020404" pitchFamily="49" charset="0"/>
              </a:rPr>
              <a:t>    # Demodulator for SONG Algorithm</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len_data</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len</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mod_data</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x_dem</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np.zeros</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len_data</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np.zeros</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len_data</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for </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in range(1, </a:t>
            </a:r>
            <a:r>
              <a:rPr lang="en-IN" sz="1200" dirty="0" err="1">
                <a:solidFill>
                  <a:schemeClr val="bg2">
                    <a:lumMod val="40000"/>
                    <a:lumOff val="60000"/>
                  </a:schemeClr>
                </a:solidFill>
                <a:latin typeface="Courier New" panose="02070309020205020404" pitchFamily="49" charset="0"/>
              </a:rPr>
              <a:t>len_data</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if </a:t>
            </a:r>
            <a:r>
              <a:rPr lang="en-IN" sz="1200" dirty="0" err="1">
                <a:solidFill>
                  <a:schemeClr val="bg2">
                    <a:lumMod val="40000"/>
                    <a:lumOff val="60000"/>
                  </a:schemeClr>
                </a:solidFill>
                <a:latin typeface="Courier New" panose="02070309020205020404" pitchFamily="49" charset="0"/>
              </a:rPr>
              <a:t>mod_data</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0:</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else:</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if </a:t>
            </a:r>
            <a:r>
              <a:rPr lang="en-IN" sz="1200" dirty="0" err="1">
                <a:solidFill>
                  <a:schemeClr val="bg2">
                    <a:lumMod val="40000"/>
                    <a:lumOff val="60000"/>
                  </a:schemeClr>
                </a:solidFill>
                <a:latin typeface="Courier New" panose="02070309020205020404" pitchFamily="49" charset="0"/>
              </a:rPr>
              <a:t>mod_data</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mod_data</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abs(</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 + s0</a:t>
            </a:r>
          </a:p>
          <a:p>
            <a:r>
              <a:rPr lang="en-IN" sz="1200" dirty="0">
                <a:solidFill>
                  <a:schemeClr val="bg2">
                    <a:lumMod val="40000"/>
                    <a:lumOff val="60000"/>
                  </a:schemeClr>
                </a:solidFill>
                <a:latin typeface="Courier New" panose="02070309020205020404" pitchFamily="49" charset="0"/>
              </a:rPr>
              <a:t>        else:</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abs(</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 - s0</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x_dem</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 * abs(</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x_dem</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fs = 1000 # Sampling rate (Hz)</a:t>
            </a:r>
          </a:p>
          <a:p>
            <a:r>
              <a:rPr lang="en-IN" sz="1200" dirty="0">
                <a:solidFill>
                  <a:schemeClr val="bg2">
                    <a:lumMod val="40000"/>
                    <a:lumOff val="60000"/>
                  </a:schemeClr>
                </a:solidFill>
                <a:latin typeface="Courier New" panose="02070309020205020404" pitchFamily="49" charset="0"/>
              </a:rPr>
              <a:t>    fc = 100 # </a:t>
            </a:r>
            <a:r>
              <a:rPr lang="en-IN" sz="1200" dirty="0" err="1">
                <a:solidFill>
                  <a:schemeClr val="bg2">
                    <a:lumMod val="40000"/>
                    <a:lumOff val="60000"/>
                  </a:schemeClr>
                </a:solidFill>
                <a:latin typeface="Courier New" panose="02070309020205020404" pitchFamily="49" charset="0"/>
              </a:rPr>
              <a:t>Cutoff</a:t>
            </a:r>
            <a:r>
              <a:rPr lang="en-IN" sz="1200" dirty="0">
                <a:solidFill>
                  <a:schemeClr val="bg2">
                    <a:lumMod val="40000"/>
                    <a:lumOff val="60000"/>
                  </a:schemeClr>
                </a:solidFill>
                <a:latin typeface="Courier New" panose="02070309020205020404" pitchFamily="49" charset="0"/>
              </a:rPr>
              <a:t> frequency (Hz)</a:t>
            </a:r>
          </a:p>
          <a:p>
            <a:r>
              <a:rPr lang="en-IN" sz="1200" dirty="0">
                <a:solidFill>
                  <a:schemeClr val="bg2">
                    <a:lumMod val="40000"/>
                    <a:lumOff val="60000"/>
                  </a:schemeClr>
                </a:solidFill>
                <a:latin typeface="Courier New" panose="02070309020205020404" pitchFamily="49" charset="0"/>
              </a:rPr>
              <a:t>    order = 4 # Filter order</a:t>
            </a:r>
          </a:p>
          <a:p>
            <a:endParaRPr lang="en-IN" sz="1200" dirty="0">
              <a:solidFill>
                <a:schemeClr val="bg2">
                  <a:lumMod val="40000"/>
                  <a:lumOff val="60000"/>
                </a:schemeClr>
              </a:solidFill>
              <a:latin typeface="Courier New" panose="02070309020205020404" pitchFamily="49" charset="0"/>
            </a:endParaRPr>
          </a:p>
          <a:p>
            <a:r>
              <a:rPr lang="en-IN" sz="1200" dirty="0">
                <a:solidFill>
                  <a:schemeClr val="bg2">
                    <a:lumMod val="40000"/>
                    <a:lumOff val="60000"/>
                  </a:schemeClr>
                </a:solidFill>
                <a:latin typeface="Courier New" panose="02070309020205020404" pitchFamily="49" charset="0"/>
              </a:rPr>
              <a:t>    b, a = butter(order, fc / (fs / 2), 'low')</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demod</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filtfilt</a:t>
            </a:r>
            <a:r>
              <a:rPr lang="en-IN" sz="1200" dirty="0">
                <a:solidFill>
                  <a:schemeClr val="bg2">
                    <a:lumMod val="40000"/>
                    <a:lumOff val="60000"/>
                  </a:schemeClr>
                </a:solidFill>
                <a:latin typeface="Courier New" panose="02070309020205020404" pitchFamily="49" charset="0"/>
              </a:rPr>
              <a:t>(b, a, </a:t>
            </a:r>
            <a:r>
              <a:rPr lang="en-IN" sz="1200" dirty="0" err="1">
                <a:solidFill>
                  <a:schemeClr val="bg2">
                    <a:lumMod val="40000"/>
                    <a:lumOff val="60000"/>
                  </a:schemeClr>
                </a:solidFill>
                <a:latin typeface="Courier New" panose="02070309020205020404" pitchFamily="49" charset="0"/>
              </a:rPr>
              <a:t>x_dem</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return </a:t>
            </a:r>
            <a:r>
              <a:rPr lang="en-IN" sz="1200" dirty="0" err="1">
                <a:solidFill>
                  <a:schemeClr val="bg2">
                    <a:lumMod val="40000"/>
                    <a:lumOff val="60000"/>
                  </a:schemeClr>
                </a:solidFill>
                <a:latin typeface="Courier New" panose="02070309020205020404" pitchFamily="49" charset="0"/>
              </a:rPr>
              <a:t>demod</a:t>
            </a:r>
            <a:endParaRPr lang="en-IN" sz="1200" b="0" dirty="0">
              <a:solidFill>
                <a:schemeClr val="bg2">
                  <a:lumMod val="40000"/>
                  <a:lumOff val="60000"/>
                </a:schemeClr>
              </a:solidFill>
              <a:effectLst/>
              <a:latin typeface="Courier New" panose="02070309020205020404" pitchFamily="49" charset="0"/>
            </a:endParaRPr>
          </a:p>
        </p:txBody>
      </p:sp>
      <p:cxnSp>
        <p:nvCxnSpPr>
          <p:cNvPr id="10" name="Straight Connector 9">
            <a:extLst>
              <a:ext uri="{FF2B5EF4-FFF2-40B4-BE49-F238E27FC236}">
                <a16:creationId xmlns:a16="http://schemas.microsoft.com/office/drawing/2014/main" id="{EF043E17-31CE-445B-938A-6E947C333990}"/>
              </a:ext>
            </a:extLst>
          </p:cNvPr>
          <p:cNvCxnSpPr/>
          <p:nvPr/>
        </p:nvCxnSpPr>
        <p:spPr>
          <a:xfrm>
            <a:off x="6268279" y="1500592"/>
            <a:ext cx="0" cy="4988648"/>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937457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sp>
        <p:nvSpPr>
          <p:cNvPr id="5" name="Rectangle 4">
            <a:extLst>
              <a:ext uri="{FF2B5EF4-FFF2-40B4-BE49-F238E27FC236}">
                <a16:creationId xmlns:a16="http://schemas.microsoft.com/office/drawing/2014/main" id="{DA4BB571-463D-4E02-B087-82C27084FAD8}"/>
              </a:ext>
            </a:extLst>
          </p:cNvPr>
          <p:cNvSpPr/>
          <p:nvPr/>
        </p:nvSpPr>
        <p:spPr>
          <a:xfrm>
            <a:off x="397565" y="1387473"/>
            <a:ext cx="6096000" cy="4185761"/>
          </a:xfrm>
          <a:prstGeom prst="rect">
            <a:avLst/>
          </a:prstGeom>
        </p:spPr>
        <p:txBody>
          <a:bodyPr>
            <a:spAutoFit/>
          </a:bodyPr>
          <a:lstStyle/>
          <a:p>
            <a:r>
              <a:rPr lang="en-IN" sz="1400" dirty="0">
                <a:solidFill>
                  <a:schemeClr val="bg2">
                    <a:lumMod val="40000"/>
                    <a:lumOff val="60000"/>
                  </a:schemeClr>
                </a:solidFill>
                <a:latin typeface="Courier New" panose="02070309020205020404" pitchFamily="49" charset="0"/>
              </a:rPr>
              <a:t>def </a:t>
            </a:r>
            <a:r>
              <a:rPr lang="en-IN" sz="1400" dirty="0" err="1">
                <a:solidFill>
                  <a:schemeClr val="bg2">
                    <a:lumMod val="40000"/>
                    <a:lumOff val="60000"/>
                  </a:schemeClr>
                </a:solidFill>
                <a:latin typeface="Courier New" panose="02070309020205020404" pitchFamily="49" charset="0"/>
              </a:rPr>
              <a:t>isnr</a:t>
            </a:r>
            <a:r>
              <a:rPr lang="en-IN" sz="1400" dirty="0">
                <a:solidFill>
                  <a:schemeClr val="bg2">
                    <a:lumMod val="40000"/>
                    <a:lumOff val="60000"/>
                  </a:schemeClr>
                </a:solidFill>
                <a:latin typeface="Courier New" panose="02070309020205020404" pitchFamily="49" charset="0"/>
              </a:rPr>
              <a:t>(x, y):</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noise = x - y</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mse</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(noise))</a:t>
            </a:r>
          </a:p>
          <a:p>
            <a:r>
              <a:rPr lang="en-IN" sz="1400" dirty="0">
                <a:solidFill>
                  <a:schemeClr val="bg2">
                    <a:lumMod val="40000"/>
                    <a:lumOff val="60000"/>
                  </a:schemeClr>
                </a:solidFill>
                <a:latin typeface="Courier New" panose="02070309020205020404" pitchFamily="49" charset="0"/>
              </a:rPr>
              <a:t>    return 10 * np.log10(</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(x))/</a:t>
            </a:r>
            <a:r>
              <a:rPr lang="en-IN" sz="1400" dirty="0" err="1">
                <a:solidFill>
                  <a:schemeClr val="bg2">
                    <a:lumMod val="40000"/>
                    <a:lumOff val="60000"/>
                  </a:schemeClr>
                </a:solidFill>
                <a:latin typeface="Courier New" panose="02070309020205020404" pitchFamily="49" charset="0"/>
              </a:rPr>
              <a:t>mse</a:t>
            </a:r>
            <a:r>
              <a:rPr lang="en-IN" sz="1400" dirty="0">
                <a:solidFill>
                  <a:schemeClr val="bg2">
                    <a:lumMod val="40000"/>
                    <a:lumOff val="60000"/>
                  </a:schemeClr>
                </a:solidFill>
                <a:latin typeface="Courier New" panose="02070309020205020404" pitchFamily="49" charset="0"/>
              </a:rPr>
              <a: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Sin*exp function</a:t>
            </a:r>
          </a:p>
          <a:p>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 = 500</a:t>
            </a:r>
          </a:p>
          <a:p>
            <a:r>
              <a:rPr lang="en-IN" sz="1400" dirty="0">
                <a:solidFill>
                  <a:schemeClr val="bg2">
                    <a:lumMod val="40000"/>
                    <a:lumOff val="60000"/>
                  </a:schemeClr>
                </a:solidFill>
                <a:latin typeface="Courier New" panose="02070309020205020404" pitchFamily="49" charset="0"/>
              </a:rPr>
              <a:t>t = </a:t>
            </a:r>
            <a:r>
              <a:rPr lang="en-IN" sz="1400" dirty="0" err="1">
                <a:solidFill>
                  <a:schemeClr val="bg2">
                    <a:lumMod val="40000"/>
                    <a:lumOff val="60000"/>
                  </a:schemeClr>
                </a:solidFill>
                <a:latin typeface="Courier New" panose="02070309020205020404" pitchFamily="49" charset="0"/>
              </a:rPr>
              <a:t>np.linspace</a:t>
            </a:r>
            <a:r>
              <a:rPr lang="en-IN" sz="1400" dirty="0">
                <a:solidFill>
                  <a:schemeClr val="bg2">
                    <a:lumMod val="40000"/>
                    <a:lumOff val="60000"/>
                  </a:schemeClr>
                </a:solidFill>
                <a:latin typeface="Courier New" panose="02070309020205020404" pitchFamily="49" charset="0"/>
              </a:rPr>
              <a:t>(0, 10, </a:t>
            </a:r>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Fs = 50  # 1 / (10 / </a:t>
            </a:r>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amp = 5</a:t>
            </a:r>
          </a:p>
          <a:p>
            <a:r>
              <a:rPr lang="en-IN" sz="1400" dirty="0">
                <a:solidFill>
                  <a:schemeClr val="bg2">
                    <a:lumMod val="40000"/>
                    <a:lumOff val="60000"/>
                  </a:schemeClr>
                </a:solidFill>
                <a:latin typeface="Courier New" panose="02070309020205020404" pitchFamily="49" charset="0"/>
              </a:rPr>
              <a:t>f = 2</a:t>
            </a:r>
          </a:p>
          <a:p>
            <a:r>
              <a:rPr lang="en-IN" sz="1400" dirty="0">
                <a:solidFill>
                  <a:schemeClr val="bg2">
                    <a:lumMod val="40000"/>
                    <a:lumOff val="60000"/>
                  </a:schemeClr>
                </a:solidFill>
                <a:latin typeface="Courier New" panose="02070309020205020404" pitchFamily="49" charset="0"/>
              </a:rPr>
              <a:t>x1 = amp * </a:t>
            </a:r>
            <a:r>
              <a:rPr lang="en-IN" sz="1400" dirty="0" err="1">
                <a:solidFill>
                  <a:schemeClr val="bg2">
                    <a:lumMod val="40000"/>
                    <a:lumOff val="60000"/>
                  </a:schemeClr>
                </a:solidFill>
                <a:latin typeface="Courier New" panose="02070309020205020404" pitchFamily="49" charset="0"/>
              </a:rPr>
              <a:t>np.sin</a:t>
            </a:r>
            <a:r>
              <a:rPr lang="en-IN" sz="1400" dirty="0">
                <a:solidFill>
                  <a:schemeClr val="bg2">
                    <a:lumMod val="40000"/>
                    <a:lumOff val="60000"/>
                  </a:schemeClr>
                </a:solidFill>
                <a:latin typeface="Courier New" panose="02070309020205020404" pitchFamily="49" charset="0"/>
              </a:rPr>
              <a:t>(2 * </a:t>
            </a:r>
            <a:r>
              <a:rPr lang="en-IN" sz="1400" dirty="0" err="1">
                <a:solidFill>
                  <a:schemeClr val="bg2">
                    <a:lumMod val="40000"/>
                    <a:lumOff val="60000"/>
                  </a:schemeClr>
                </a:solidFill>
                <a:latin typeface="Courier New" panose="02070309020205020404" pitchFamily="49" charset="0"/>
              </a:rPr>
              <a:t>np.pi</a:t>
            </a:r>
            <a:r>
              <a:rPr lang="en-IN" sz="1400" dirty="0">
                <a:solidFill>
                  <a:schemeClr val="bg2">
                    <a:lumMod val="40000"/>
                    <a:lumOff val="60000"/>
                  </a:schemeClr>
                </a:solidFill>
                <a:latin typeface="Courier New" panose="02070309020205020404" pitchFamily="49" charset="0"/>
              </a:rPr>
              <a:t> * f * t) * </a:t>
            </a:r>
            <a:r>
              <a:rPr lang="en-IN" sz="1400" dirty="0" err="1">
                <a:solidFill>
                  <a:schemeClr val="bg2">
                    <a:lumMod val="40000"/>
                    <a:lumOff val="60000"/>
                  </a:schemeClr>
                </a:solidFill>
                <a:latin typeface="Courier New" panose="02070309020205020404" pitchFamily="49" charset="0"/>
              </a:rPr>
              <a:t>np.exp</a:t>
            </a:r>
            <a:r>
              <a:rPr lang="en-IN" sz="1400" dirty="0">
                <a:solidFill>
                  <a:schemeClr val="bg2">
                    <a:lumMod val="40000"/>
                    <a:lumOff val="60000"/>
                  </a:schemeClr>
                </a:solidFill>
                <a:latin typeface="Courier New" panose="02070309020205020404" pitchFamily="49" charset="0"/>
              </a:rPr>
              <a:t>(-t)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s0 = 0.5  # Controllable parameter 0.15 for f = 1</a:t>
            </a:r>
          </a:p>
          <a:p>
            <a:r>
              <a:rPr lang="en-IN" sz="1400" dirty="0">
                <a:solidFill>
                  <a:schemeClr val="bg2">
                    <a:lumMod val="40000"/>
                    <a:lumOff val="60000"/>
                  </a:schemeClr>
                </a:solidFill>
                <a:latin typeface="Courier New" panose="02070309020205020404" pitchFamily="49" charset="0"/>
              </a:rPr>
              <a:t>encoded, </a:t>
            </a:r>
            <a:r>
              <a:rPr lang="en-IN" sz="1400" dirty="0" err="1">
                <a:solidFill>
                  <a:schemeClr val="bg2">
                    <a:lumMod val="40000"/>
                    <a:lumOff val="60000"/>
                  </a:schemeClr>
                </a:solidFill>
                <a:latin typeface="Courier New" panose="02070309020205020404" pitchFamily="49" charset="0"/>
              </a:rPr>
              <a:t>pred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delta_song</a:t>
            </a:r>
            <a:r>
              <a:rPr lang="en-IN" sz="1400" dirty="0">
                <a:solidFill>
                  <a:schemeClr val="bg2">
                    <a:lumMod val="40000"/>
                    <a:lumOff val="60000"/>
                  </a:schemeClr>
                </a:solidFill>
                <a:latin typeface="Courier New" panose="02070309020205020404" pitchFamily="49" charset="0"/>
              </a:rPr>
              <a:t>(x1, s0)</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Demodulation</a:t>
            </a:r>
          </a:p>
          <a:p>
            <a:r>
              <a:rPr lang="en-IN" sz="1400" dirty="0" err="1">
                <a:solidFill>
                  <a:schemeClr val="bg2">
                    <a:lumMod val="40000"/>
                    <a:lumOff val="60000"/>
                  </a:schemeClr>
                </a:solidFill>
                <a:latin typeface="Courier New" panose="02070309020205020404" pitchFamily="49" charset="0"/>
              </a:rPr>
              <a:t>song_demod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delta_song_demod</a:t>
            </a:r>
            <a:r>
              <a:rPr lang="en-IN" sz="1400" dirty="0">
                <a:solidFill>
                  <a:schemeClr val="bg2">
                    <a:lumMod val="40000"/>
                    <a:lumOff val="60000"/>
                  </a:schemeClr>
                </a:solidFill>
                <a:latin typeface="Courier New" panose="02070309020205020404" pitchFamily="49" charset="0"/>
              </a:rPr>
              <a:t>(encoded, s0, f, Fs)</a:t>
            </a:r>
            <a:endParaRPr lang="en-IN" sz="1400" b="0" dirty="0">
              <a:solidFill>
                <a:schemeClr val="bg2">
                  <a:lumMod val="40000"/>
                  <a:lumOff val="60000"/>
                </a:schemeClr>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4AA42372-C2BC-4AD3-B5CF-F1BD51391507}"/>
              </a:ext>
            </a:extLst>
          </p:cNvPr>
          <p:cNvSpPr/>
          <p:nvPr/>
        </p:nvSpPr>
        <p:spPr>
          <a:xfrm>
            <a:off x="6599583" y="1387473"/>
            <a:ext cx="6096000" cy="4616648"/>
          </a:xfrm>
          <a:prstGeom prst="rect">
            <a:avLst/>
          </a:prstGeom>
        </p:spPr>
        <p:txBody>
          <a:bodyPr>
            <a:spAutoFit/>
          </a:bodyPr>
          <a:lstStyle/>
          <a:p>
            <a:r>
              <a:rPr lang="en-IN" sz="1400" dirty="0">
                <a:solidFill>
                  <a:schemeClr val="bg2">
                    <a:lumMod val="40000"/>
                    <a:lumOff val="60000"/>
                  </a:schemeClr>
                </a:solidFill>
                <a:latin typeface="Courier New" panose="02070309020205020404" pitchFamily="49" charset="0"/>
              </a:rPr>
              <a:t># MSE</a:t>
            </a:r>
          </a:p>
          <a:p>
            <a:r>
              <a:rPr lang="en-IN" sz="1400" dirty="0">
                <a:solidFill>
                  <a:schemeClr val="bg2">
                    <a:lumMod val="40000"/>
                    <a:lumOff val="60000"/>
                  </a:schemeClr>
                </a:solidFill>
                <a:latin typeface="Courier New" panose="02070309020205020404" pitchFamily="49" charset="0"/>
              </a:rPr>
              <a:t>dm_pred_snr1 = </a:t>
            </a:r>
            <a:r>
              <a:rPr lang="en-IN" sz="1400" dirty="0" err="1">
                <a:solidFill>
                  <a:schemeClr val="bg2">
                    <a:lumMod val="40000"/>
                    <a:lumOff val="60000"/>
                  </a:schemeClr>
                </a:solidFill>
                <a:latin typeface="Courier New" panose="02070309020205020404" pitchFamily="49" charset="0"/>
              </a:rPr>
              <a:t>isnr</a:t>
            </a:r>
            <a:r>
              <a:rPr lang="en-IN" sz="1400" dirty="0">
                <a:solidFill>
                  <a:schemeClr val="bg2">
                    <a:lumMod val="40000"/>
                    <a:lumOff val="60000"/>
                  </a:schemeClr>
                </a:solidFill>
                <a:latin typeface="Courier New" panose="02070309020205020404" pitchFamily="49" charset="0"/>
              </a:rPr>
              <a:t>(x1, </a:t>
            </a:r>
            <a:r>
              <a:rPr lang="en-IN" sz="1400" dirty="0" err="1">
                <a:solidFill>
                  <a:schemeClr val="bg2">
                    <a:lumMod val="40000"/>
                    <a:lumOff val="60000"/>
                  </a:schemeClr>
                </a:solidFill>
                <a:latin typeface="Courier New" panose="02070309020205020404" pitchFamily="49" charset="0"/>
              </a:rPr>
              <a:t>pred</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dm_demod_mse1 = </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(x1 - </a:t>
            </a:r>
            <a:r>
              <a:rPr lang="en-IN" sz="1400" dirty="0" err="1">
                <a:solidFill>
                  <a:schemeClr val="bg2">
                    <a:lumMod val="40000"/>
                    <a:lumOff val="60000"/>
                  </a:schemeClr>
                </a:solidFill>
                <a:latin typeface="Courier New" panose="02070309020205020404" pitchFamily="49" charset="0"/>
              </a:rPr>
              <a:t>song_demod</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print("SNR: ",dm_pred_snr1)</a:t>
            </a:r>
          </a:p>
          <a:p>
            <a:r>
              <a:rPr lang="en-IN" sz="1400" dirty="0">
                <a:solidFill>
                  <a:schemeClr val="bg2">
                    <a:lumMod val="40000"/>
                    <a:lumOff val="60000"/>
                  </a:schemeClr>
                </a:solidFill>
                <a:latin typeface="Courier New" panose="02070309020205020404" pitchFamily="49" charset="0"/>
              </a:rPr>
              <a:t>print("Mean Squared Error: ",dm_demod_mse1)</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fig = </a:t>
            </a:r>
            <a:r>
              <a:rPr lang="en-IN" sz="1400" dirty="0" err="1">
                <a:solidFill>
                  <a:schemeClr val="bg2">
                    <a:lumMod val="40000"/>
                    <a:lumOff val="60000"/>
                  </a:schemeClr>
                </a:solidFill>
                <a:latin typeface="Courier New" panose="02070309020205020404" pitchFamily="49" charset="0"/>
              </a:rPr>
              <a:t>plt.figure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figsize</a:t>
            </a:r>
            <a:r>
              <a:rPr lang="en-IN" sz="1400" dirty="0">
                <a:solidFill>
                  <a:schemeClr val="bg2">
                    <a:lumMod val="40000"/>
                    <a:lumOff val="60000"/>
                  </a:schemeClr>
                </a:solidFill>
                <a:latin typeface="Courier New" panose="02070309020205020404" pitchFamily="49" charset="0"/>
              </a:rPr>
              <a:t>=(20, 10))</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x1)</a:t>
            </a:r>
          </a:p>
          <a:p>
            <a:r>
              <a:rPr lang="en-IN" sz="1400" dirty="0" err="1">
                <a:solidFill>
                  <a:schemeClr val="bg2">
                    <a:lumMod val="40000"/>
                    <a:lumOff val="60000"/>
                  </a:schemeClr>
                </a:solidFill>
                <a:latin typeface="Courier New" panose="02070309020205020404" pitchFamily="49" charset="0"/>
              </a:rPr>
              <a:t>plt.step</a:t>
            </a:r>
            <a:r>
              <a:rPr lang="en-IN" sz="1400" dirty="0">
                <a:solidFill>
                  <a:schemeClr val="bg2">
                    <a:lumMod val="40000"/>
                    <a:lumOff val="60000"/>
                  </a:schemeClr>
                </a:solidFill>
                <a:latin typeface="Courier New" panose="02070309020205020404" pitchFamily="49" charset="0"/>
              </a:rPr>
              <a:t>(t, </a:t>
            </a:r>
            <a:r>
              <a:rPr lang="en-IN" sz="1400" dirty="0" err="1">
                <a:solidFill>
                  <a:schemeClr val="bg2">
                    <a:lumMod val="40000"/>
                    <a:lumOff val="60000"/>
                  </a:schemeClr>
                </a:solidFill>
                <a:latin typeface="Courier New" panose="02070309020205020404" pitchFamily="49" charset="0"/>
              </a:rPr>
              <a:t>pred</a:t>
            </a:r>
            <a:r>
              <a:rPr lang="en-IN" sz="1400" dirty="0">
                <a:solidFill>
                  <a:schemeClr val="bg2">
                    <a:lumMod val="40000"/>
                    <a:lumOff val="60000"/>
                  </a:schemeClr>
                </a:solidFill>
                <a:latin typeface="Courier New" panose="02070309020205020404" pitchFamily="49" charset="0"/>
              </a:rPr>
              <a:t>)</a:t>
            </a:r>
          </a:p>
          <a:p>
            <a:r>
              <a:rPr lang="en-IN" sz="1400" dirty="0" err="1">
                <a:solidFill>
                  <a:schemeClr val="bg2">
                    <a:lumMod val="40000"/>
                    <a:lumOff val="60000"/>
                  </a:schemeClr>
                </a:solidFill>
                <a:latin typeface="Courier New" panose="02070309020205020404" pitchFamily="49" charset="0"/>
              </a:rPr>
              <a:t>plt.title</a:t>
            </a:r>
            <a:r>
              <a:rPr lang="en-IN" sz="1400" dirty="0">
                <a:solidFill>
                  <a:schemeClr val="bg2">
                    <a:lumMod val="40000"/>
                    <a:lumOff val="60000"/>
                  </a:schemeClr>
                </a:solidFill>
                <a:latin typeface="Courier New" panose="02070309020205020404" pitchFamily="49" charset="0"/>
              </a:rPr>
              <a:t>('ADM - SONG Algorithm')</a:t>
            </a:r>
          </a:p>
          <a:p>
            <a:r>
              <a:rPr lang="en-IN" sz="1400" dirty="0" err="1">
                <a:solidFill>
                  <a:schemeClr val="bg2">
                    <a:lumMod val="40000"/>
                    <a:lumOff val="60000"/>
                  </a:schemeClr>
                </a:solidFill>
                <a:latin typeface="Courier New" panose="02070309020205020404" pitchFamily="49" charset="0"/>
              </a:rPr>
              <a:t>plt.xlabel</a:t>
            </a:r>
            <a:r>
              <a:rPr lang="en-IN" sz="1400" dirty="0">
                <a:solidFill>
                  <a:schemeClr val="bg2">
                    <a:lumMod val="40000"/>
                    <a:lumOff val="60000"/>
                  </a:schemeClr>
                </a:solidFill>
                <a:latin typeface="Courier New" panose="02070309020205020404" pitchFamily="49" charset="0"/>
              </a:rPr>
              <a:t>('Time(s)')</a:t>
            </a:r>
          </a:p>
          <a:p>
            <a:r>
              <a:rPr lang="en-IN" sz="1400" dirty="0" err="1">
                <a:solidFill>
                  <a:schemeClr val="bg2">
                    <a:lumMod val="40000"/>
                    <a:lumOff val="60000"/>
                  </a:schemeClr>
                </a:solidFill>
                <a:latin typeface="Courier New" panose="02070309020205020404" pitchFamily="49" charset="0"/>
              </a:rPr>
              <a:t>plt.ylabel</a:t>
            </a:r>
            <a:r>
              <a:rPr lang="en-IN" sz="1400" dirty="0">
                <a:solidFill>
                  <a:schemeClr val="bg2">
                    <a:lumMod val="40000"/>
                    <a:lumOff val="60000"/>
                  </a:schemeClr>
                </a:solidFill>
                <a:latin typeface="Courier New" panose="02070309020205020404" pitchFamily="49" charset="0"/>
              </a:rPr>
              <a:t>('Amplitude(V)')</a:t>
            </a:r>
          </a:p>
          <a:p>
            <a:r>
              <a:rPr lang="en-IN" sz="1400" dirty="0" err="1">
                <a:solidFill>
                  <a:schemeClr val="bg2">
                    <a:lumMod val="40000"/>
                    <a:lumOff val="60000"/>
                  </a:schemeClr>
                </a:solidFill>
                <a:latin typeface="Courier New" panose="02070309020205020404" pitchFamily="49" charset="0"/>
              </a:rPr>
              <a:t>plt.legend</a:t>
            </a:r>
            <a:r>
              <a:rPr lang="en-IN" sz="1400" dirty="0">
                <a:solidFill>
                  <a:schemeClr val="bg2">
                    <a:lumMod val="40000"/>
                    <a:lumOff val="60000"/>
                  </a:schemeClr>
                </a:solidFill>
                <a:latin typeface="Courier New" panose="02070309020205020404" pitchFamily="49" charset="0"/>
              </a:rPr>
              <a:t>(['Input', 'SONG </a:t>
            </a:r>
            <a:r>
              <a:rPr lang="en-IN" sz="1400" dirty="0" err="1">
                <a:solidFill>
                  <a:schemeClr val="bg2">
                    <a:lumMod val="40000"/>
                    <a:lumOff val="60000"/>
                  </a:schemeClr>
                </a:solidFill>
                <a:latin typeface="Courier New" panose="02070309020205020404" pitchFamily="49" charset="0"/>
              </a:rPr>
              <a:t>pred</a:t>
            </a:r>
            <a:r>
              <a:rPr lang="en-IN" sz="1400" dirty="0">
                <a:solidFill>
                  <a:schemeClr val="bg2">
                    <a:lumMod val="40000"/>
                    <a:lumOff val="60000"/>
                  </a:schemeClr>
                </a:solidFill>
                <a:latin typeface="Courier New" panose="02070309020205020404" pitchFamily="49" charset="0"/>
              </a:rPr>
              <a: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fig1 = </a:t>
            </a:r>
            <a:r>
              <a:rPr lang="en-IN" sz="1400" dirty="0" err="1">
                <a:solidFill>
                  <a:schemeClr val="bg2">
                    <a:lumMod val="40000"/>
                    <a:lumOff val="60000"/>
                  </a:schemeClr>
                </a:solidFill>
                <a:latin typeface="Courier New" panose="02070309020205020404" pitchFamily="49" charset="0"/>
              </a:rPr>
              <a:t>plt.figure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figsize</a:t>
            </a:r>
            <a:r>
              <a:rPr lang="en-IN" sz="1400" dirty="0">
                <a:solidFill>
                  <a:schemeClr val="bg2">
                    <a:lumMod val="40000"/>
                    <a:lumOff val="60000"/>
                  </a:schemeClr>
                </a:solidFill>
                <a:latin typeface="Courier New" panose="02070309020205020404" pitchFamily="49" charset="0"/>
              </a:rPr>
              <a:t>=(20, 10))</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x1)</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a:t>
            </a:r>
            <a:r>
              <a:rPr lang="en-IN" sz="1400" dirty="0" err="1">
                <a:solidFill>
                  <a:schemeClr val="bg2">
                    <a:lumMod val="40000"/>
                    <a:lumOff val="60000"/>
                  </a:schemeClr>
                </a:solidFill>
                <a:latin typeface="Courier New" panose="02070309020205020404" pitchFamily="49" charset="0"/>
              </a:rPr>
              <a:t>song_demod</a:t>
            </a:r>
            <a:r>
              <a:rPr lang="en-IN" sz="1400" dirty="0">
                <a:solidFill>
                  <a:schemeClr val="bg2">
                    <a:lumMod val="40000"/>
                    <a:lumOff val="60000"/>
                  </a:schemeClr>
                </a:solidFill>
                <a:latin typeface="Courier New" panose="02070309020205020404" pitchFamily="49" charset="0"/>
              </a:rPr>
              <a:t>)</a:t>
            </a:r>
          </a:p>
          <a:p>
            <a:r>
              <a:rPr lang="en-IN" sz="1400" dirty="0" err="1">
                <a:solidFill>
                  <a:schemeClr val="bg2">
                    <a:lumMod val="40000"/>
                    <a:lumOff val="60000"/>
                  </a:schemeClr>
                </a:solidFill>
                <a:latin typeface="Courier New" panose="02070309020205020404" pitchFamily="49" charset="0"/>
              </a:rPr>
              <a:t>plt.title</a:t>
            </a:r>
            <a:r>
              <a:rPr lang="en-IN" sz="1400" dirty="0">
                <a:solidFill>
                  <a:schemeClr val="bg2">
                    <a:lumMod val="40000"/>
                    <a:lumOff val="60000"/>
                  </a:schemeClr>
                </a:solidFill>
                <a:latin typeface="Courier New" panose="02070309020205020404" pitchFamily="49" charset="0"/>
              </a:rPr>
              <a:t>('ADM - SONG Algorithm')</a:t>
            </a:r>
          </a:p>
          <a:p>
            <a:r>
              <a:rPr lang="en-IN" sz="1400" dirty="0" err="1">
                <a:solidFill>
                  <a:schemeClr val="bg2">
                    <a:lumMod val="40000"/>
                    <a:lumOff val="60000"/>
                  </a:schemeClr>
                </a:solidFill>
                <a:latin typeface="Courier New" panose="02070309020205020404" pitchFamily="49" charset="0"/>
              </a:rPr>
              <a:t>plt.xlabel</a:t>
            </a:r>
            <a:r>
              <a:rPr lang="en-IN" sz="1400" dirty="0">
                <a:solidFill>
                  <a:schemeClr val="bg2">
                    <a:lumMod val="40000"/>
                    <a:lumOff val="60000"/>
                  </a:schemeClr>
                </a:solidFill>
                <a:latin typeface="Courier New" panose="02070309020205020404" pitchFamily="49" charset="0"/>
              </a:rPr>
              <a:t>('Time(s)')</a:t>
            </a:r>
          </a:p>
          <a:p>
            <a:r>
              <a:rPr lang="en-IN" sz="1400" dirty="0" err="1">
                <a:solidFill>
                  <a:schemeClr val="bg2">
                    <a:lumMod val="40000"/>
                    <a:lumOff val="60000"/>
                  </a:schemeClr>
                </a:solidFill>
                <a:latin typeface="Courier New" panose="02070309020205020404" pitchFamily="49" charset="0"/>
              </a:rPr>
              <a:t>plt.ylabel</a:t>
            </a:r>
            <a:r>
              <a:rPr lang="en-IN" sz="1400" dirty="0">
                <a:solidFill>
                  <a:schemeClr val="bg2">
                    <a:lumMod val="40000"/>
                    <a:lumOff val="60000"/>
                  </a:schemeClr>
                </a:solidFill>
                <a:latin typeface="Courier New" panose="02070309020205020404" pitchFamily="49" charset="0"/>
              </a:rPr>
              <a:t>('Amplitude(V)')</a:t>
            </a:r>
          </a:p>
          <a:p>
            <a:r>
              <a:rPr lang="en-IN" sz="1400" dirty="0" err="1">
                <a:solidFill>
                  <a:schemeClr val="bg2">
                    <a:lumMod val="40000"/>
                    <a:lumOff val="60000"/>
                  </a:schemeClr>
                </a:solidFill>
                <a:latin typeface="Courier New" panose="02070309020205020404" pitchFamily="49" charset="0"/>
              </a:rPr>
              <a:t>plt.legend</a:t>
            </a:r>
            <a:r>
              <a:rPr lang="en-IN" sz="1400" dirty="0">
                <a:solidFill>
                  <a:schemeClr val="bg2">
                    <a:lumMod val="40000"/>
                    <a:lumOff val="60000"/>
                  </a:schemeClr>
                </a:solidFill>
                <a:latin typeface="Courier New" panose="02070309020205020404" pitchFamily="49" charset="0"/>
              </a:rPr>
              <a:t>(['Input', 'Demodulated Signal'])</a:t>
            </a:r>
            <a:endParaRPr lang="en-IN" sz="1400" b="0" dirty="0">
              <a:solidFill>
                <a:schemeClr val="bg2">
                  <a:lumMod val="40000"/>
                  <a:lumOff val="60000"/>
                </a:schemeClr>
              </a:solidFill>
              <a:effectLst/>
              <a:latin typeface="Courier New" panose="02070309020205020404" pitchFamily="49" charset="0"/>
            </a:endParaRPr>
          </a:p>
        </p:txBody>
      </p:sp>
      <p:cxnSp>
        <p:nvCxnSpPr>
          <p:cNvPr id="16" name="Straight Connector 15">
            <a:extLst>
              <a:ext uri="{FF2B5EF4-FFF2-40B4-BE49-F238E27FC236}">
                <a16:creationId xmlns:a16="http://schemas.microsoft.com/office/drawing/2014/main" id="{41E8ED47-4BA4-4AAC-A9F8-55B2117D7E1E}"/>
              </a:ext>
            </a:extLst>
          </p:cNvPr>
          <p:cNvCxnSpPr/>
          <p:nvPr/>
        </p:nvCxnSpPr>
        <p:spPr>
          <a:xfrm>
            <a:off x="6215270" y="1292882"/>
            <a:ext cx="0" cy="4988648"/>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17706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sp>
        <p:nvSpPr>
          <p:cNvPr id="6" name="Rectangle 5">
            <a:extLst>
              <a:ext uri="{FF2B5EF4-FFF2-40B4-BE49-F238E27FC236}">
                <a16:creationId xmlns:a16="http://schemas.microsoft.com/office/drawing/2014/main" id="{D13F519C-04E6-433C-8E4B-85225466DF05}"/>
              </a:ext>
            </a:extLst>
          </p:cNvPr>
          <p:cNvSpPr/>
          <p:nvPr/>
        </p:nvSpPr>
        <p:spPr>
          <a:xfrm>
            <a:off x="397564" y="1020461"/>
            <a:ext cx="9634327" cy="480131"/>
          </a:xfrm>
          <a:prstGeom prst="rect">
            <a:avLst/>
          </a:prstGeom>
        </p:spPr>
        <p:txBody>
          <a:bodyPr wrap="square">
            <a:spAutoFit/>
          </a:bodyPr>
          <a:lstStyle/>
          <a:p>
            <a:pPr lvl="0" algn="just" defTabSz="914400">
              <a:lnSpc>
                <a:spcPct val="90000"/>
              </a:lnSpc>
              <a:spcBef>
                <a:spcPts val="1000"/>
              </a:spcBef>
            </a:pPr>
            <a:r>
              <a:rPr lang="en-IN" sz="2800" dirty="0">
                <a:solidFill>
                  <a:prstClr val="white"/>
                </a:solidFill>
                <a:latin typeface="SF Pro Display" panose="00000500000000000000" pitchFamily="50" charset="0"/>
                <a:ea typeface="SF Pro Display" panose="00000500000000000000" pitchFamily="50" charset="0"/>
              </a:rPr>
              <a:t>Adaptive delta modulation with Modified SONG algorithm:</a:t>
            </a:r>
          </a:p>
        </p:txBody>
      </p:sp>
      <p:cxnSp>
        <p:nvCxnSpPr>
          <p:cNvPr id="10" name="Straight Connector 9">
            <a:extLst>
              <a:ext uri="{FF2B5EF4-FFF2-40B4-BE49-F238E27FC236}">
                <a16:creationId xmlns:a16="http://schemas.microsoft.com/office/drawing/2014/main" id="{EF043E17-31CE-445B-938A-6E947C333990}"/>
              </a:ext>
            </a:extLst>
          </p:cNvPr>
          <p:cNvCxnSpPr/>
          <p:nvPr/>
        </p:nvCxnSpPr>
        <p:spPr>
          <a:xfrm>
            <a:off x="5575853" y="1500592"/>
            <a:ext cx="0" cy="4988648"/>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
        <p:nvSpPr>
          <p:cNvPr id="5" name="Rectangle 4">
            <a:extLst>
              <a:ext uri="{FF2B5EF4-FFF2-40B4-BE49-F238E27FC236}">
                <a16:creationId xmlns:a16="http://schemas.microsoft.com/office/drawing/2014/main" id="{D9E3E2C8-52C1-4035-85B5-8C7001C79222}"/>
              </a:ext>
            </a:extLst>
          </p:cNvPr>
          <p:cNvSpPr/>
          <p:nvPr/>
        </p:nvSpPr>
        <p:spPr>
          <a:xfrm>
            <a:off x="397564" y="1659285"/>
            <a:ext cx="6096000" cy="2554545"/>
          </a:xfrm>
          <a:prstGeom prst="rect">
            <a:avLst/>
          </a:prstGeom>
        </p:spPr>
        <p:txBody>
          <a:bodyPr>
            <a:spAutoFit/>
          </a:bodyPr>
          <a:lstStyle/>
          <a:p>
            <a:r>
              <a:rPr lang="en-IN" sz="1600" dirty="0">
                <a:solidFill>
                  <a:schemeClr val="bg2">
                    <a:lumMod val="40000"/>
                    <a:lumOff val="60000"/>
                  </a:schemeClr>
                </a:solidFill>
                <a:latin typeface="Courier New" panose="02070309020205020404" pitchFamily="49" charset="0"/>
              </a:rPr>
              <a:t>import </a:t>
            </a:r>
            <a:r>
              <a:rPr lang="en-IN" sz="1600" dirty="0" err="1">
                <a:solidFill>
                  <a:schemeClr val="bg2">
                    <a:lumMod val="40000"/>
                    <a:lumOff val="60000"/>
                  </a:schemeClr>
                </a:solidFill>
                <a:latin typeface="Courier New" panose="02070309020205020404" pitchFamily="49" charset="0"/>
              </a:rPr>
              <a:t>numpy</a:t>
            </a:r>
            <a:r>
              <a:rPr lang="en-IN" sz="1600" dirty="0">
                <a:solidFill>
                  <a:schemeClr val="bg2">
                    <a:lumMod val="40000"/>
                    <a:lumOff val="60000"/>
                  </a:schemeClr>
                </a:solidFill>
                <a:latin typeface="Courier New" panose="02070309020205020404" pitchFamily="49" charset="0"/>
              </a:rPr>
              <a:t> as np</a:t>
            </a:r>
          </a:p>
          <a:p>
            <a:r>
              <a:rPr lang="en-IN" sz="1600" dirty="0">
                <a:solidFill>
                  <a:schemeClr val="bg2">
                    <a:lumMod val="40000"/>
                    <a:lumOff val="60000"/>
                  </a:schemeClr>
                </a:solidFill>
                <a:latin typeface="Courier New" panose="02070309020205020404" pitchFamily="49" charset="0"/>
              </a:rPr>
              <a:t>import </a:t>
            </a:r>
            <a:r>
              <a:rPr lang="en-IN" sz="1600" dirty="0" err="1">
                <a:solidFill>
                  <a:schemeClr val="bg2">
                    <a:lumMod val="40000"/>
                    <a:lumOff val="60000"/>
                  </a:schemeClr>
                </a:solidFill>
                <a:latin typeface="Courier New" panose="02070309020205020404" pitchFamily="49" charset="0"/>
              </a:rPr>
              <a:t>matplotlib.pyplot</a:t>
            </a:r>
            <a:r>
              <a:rPr lang="en-IN" sz="1600" dirty="0">
                <a:solidFill>
                  <a:schemeClr val="bg2">
                    <a:lumMod val="40000"/>
                    <a:lumOff val="60000"/>
                  </a:schemeClr>
                </a:solidFill>
                <a:latin typeface="Courier New" panose="02070309020205020404" pitchFamily="49" charset="0"/>
              </a:rPr>
              <a:t> as </a:t>
            </a:r>
            <a:r>
              <a:rPr lang="en-IN" sz="1600" dirty="0" err="1">
                <a:solidFill>
                  <a:schemeClr val="bg2">
                    <a:lumMod val="40000"/>
                    <a:lumOff val="60000"/>
                  </a:schemeClr>
                </a:solidFill>
                <a:latin typeface="Courier New" panose="02070309020205020404" pitchFamily="49" charset="0"/>
              </a:rPr>
              <a:t>plt</a:t>
            </a:r>
            <a:endParaRPr lang="en-IN" sz="1600" dirty="0">
              <a:solidFill>
                <a:schemeClr val="bg2">
                  <a:lumMod val="40000"/>
                  <a:lumOff val="60000"/>
                </a:schemeClr>
              </a:solidFill>
              <a:latin typeface="Courier New" panose="02070309020205020404" pitchFamily="49" charset="0"/>
            </a:endParaRPr>
          </a:p>
          <a:p>
            <a:r>
              <a:rPr lang="en-IN" sz="1600" dirty="0">
                <a:solidFill>
                  <a:schemeClr val="bg2">
                    <a:lumMod val="40000"/>
                    <a:lumOff val="60000"/>
                  </a:schemeClr>
                </a:solidFill>
                <a:latin typeface="Courier New" panose="02070309020205020404" pitchFamily="49" charset="0"/>
              </a:rPr>
              <a:t>from </a:t>
            </a:r>
            <a:r>
              <a:rPr lang="en-IN" sz="1600" dirty="0" err="1">
                <a:solidFill>
                  <a:schemeClr val="bg2">
                    <a:lumMod val="40000"/>
                    <a:lumOff val="60000"/>
                  </a:schemeClr>
                </a:solidFill>
                <a:latin typeface="Courier New" panose="02070309020205020404" pitchFamily="49" charset="0"/>
              </a:rPr>
              <a:t>scipy.signal</a:t>
            </a:r>
            <a:r>
              <a:rPr lang="en-IN" sz="1600" dirty="0">
                <a:solidFill>
                  <a:schemeClr val="bg2">
                    <a:lumMod val="40000"/>
                    <a:lumOff val="60000"/>
                  </a:schemeClr>
                </a:solidFill>
                <a:latin typeface="Courier New" panose="02070309020205020404" pitchFamily="49" charset="0"/>
              </a:rPr>
              <a:t> import butter, </a:t>
            </a:r>
            <a:r>
              <a:rPr lang="en-IN" sz="1600" dirty="0" err="1">
                <a:solidFill>
                  <a:schemeClr val="bg2">
                    <a:lumMod val="40000"/>
                    <a:lumOff val="60000"/>
                  </a:schemeClr>
                </a:solidFill>
                <a:latin typeface="Courier New" panose="02070309020205020404" pitchFamily="49" charset="0"/>
              </a:rPr>
              <a:t>filtfilt</a:t>
            </a:r>
            <a:endParaRPr lang="en-IN" sz="1600" dirty="0">
              <a:solidFill>
                <a:schemeClr val="bg2">
                  <a:lumMod val="40000"/>
                  <a:lumOff val="60000"/>
                </a:schemeClr>
              </a:solidFill>
              <a:latin typeface="Courier New" panose="02070309020205020404" pitchFamily="49" charset="0"/>
            </a:endParaRPr>
          </a:p>
          <a:p>
            <a:br>
              <a:rPr lang="en-IN" sz="1600" dirty="0">
                <a:solidFill>
                  <a:schemeClr val="bg2">
                    <a:lumMod val="40000"/>
                    <a:lumOff val="60000"/>
                  </a:schemeClr>
                </a:solidFill>
                <a:latin typeface="Courier New" panose="02070309020205020404" pitchFamily="49" charset="0"/>
              </a:rPr>
            </a:br>
            <a:r>
              <a:rPr lang="en-IN" sz="1600" dirty="0">
                <a:solidFill>
                  <a:schemeClr val="bg2">
                    <a:lumMod val="40000"/>
                    <a:lumOff val="60000"/>
                  </a:schemeClr>
                </a:solidFill>
                <a:latin typeface="Courier New" panose="02070309020205020404" pitchFamily="49" charset="0"/>
              </a:rPr>
              <a:t>def </a:t>
            </a:r>
            <a:r>
              <a:rPr lang="en-IN" sz="1600" dirty="0" err="1">
                <a:solidFill>
                  <a:schemeClr val="bg2">
                    <a:lumMod val="40000"/>
                    <a:lumOff val="60000"/>
                  </a:schemeClr>
                </a:solidFill>
                <a:latin typeface="Courier New" panose="02070309020205020404" pitchFamily="49" charset="0"/>
              </a:rPr>
              <a:t>delta_msong</a:t>
            </a:r>
            <a:r>
              <a:rPr lang="en-IN" sz="1600" dirty="0">
                <a:solidFill>
                  <a:schemeClr val="bg2">
                    <a:lumMod val="40000"/>
                    <a:lumOff val="60000"/>
                  </a:schemeClr>
                </a:solidFill>
                <a:latin typeface="Courier New" panose="02070309020205020404" pitchFamily="49" charset="0"/>
              </a:rPr>
              <a:t>(data, s0, a, b):</a:t>
            </a:r>
          </a:p>
          <a:p>
            <a:r>
              <a:rPr lang="en-IN" sz="1600" dirty="0">
                <a:solidFill>
                  <a:schemeClr val="bg2">
                    <a:lumMod val="40000"/>
                    <a:lumOff val="60000"/>
                  </a:schemeClr>
                </a:solidFill>
                <a:latin typeface="Courier New" panose="02070309020205020404" pitchFamily="49" charset="0"/>
              </a:rPr>
              <a:t>    # Modified SONG Algorithm    </a:t>
            </a:r>
          </a:p>
          <a:p>
            <a:r>
              <a:rPr lang="en-IN" sz="1600" dirty="0">
                <a:solidFill>
                  <a:schemeClr val="bg2">
                    <a:lumMod val="40000"/>
                    <a:lumOff val="60000"/>
                  </a:schemeClr>
                </a:solidFill>
                <a:latin typeface="Courier New" panose="02070309020205020404" pitchFamily="49" charset="0"/>
              </a:rPr>
              <a:t>    </a:t>
            </a:r>
            <a:r>
              <a:rPr lang="en-IN" sz="1600" dirty="0" err="1">
                <a:solidFill>
                  <a:schemeClr val="bg2">
                    <a:lumMod val="40000"/>
                    <a:lumOff val="60000"/>
                  </a:schemeClr>
                </a:solidFill>
                <a:latin typeface="Courier New" panose="02070309020205020404" pitchFamily="49" charset="0"/>
              </a:rPr>
              <a:t>len_data</a:t>
            </a:r>
            <a:r>
              <a:rPr lang="en-IN" sz="1600" dirty="0">
                <a:solidFill>
                  <a:schemeClr val="bg2">
                    <a:lumMod val="40000"/>
                    <a:lumOff val="60000"/>
                  </a:schemeClr>
                </a:solidFill>
                <a:latin typeface="Courier New" panose="02070309020205020404" pitchFamily="49" charset="0"/>
              </a:rPr>
              <a:t> = </a:t>
            </a:r>
            <a:r>
              <a:rPr lang="en-IN" sz="1600" dirty="0" err="1">
                <a:solidFill>
                  <a:schemeClr val="bg2">
                    <a:lumMod val="40000"/>
                    <a:lumOff val="60000"/>
                  </a:schemeClr>
                </a:solidFill>
                <a:latin typeface="Courier New" panose="02070309020205020404" pitchFamily="49" charset="0"/>
              </a:rPr>
              <a:t>len</a:t>
            </a:r>
            <a:r>
              <a:rPr lang="en-IN" sz="1600" dirty="0">
                <a:solidFill>
                  <a:schemeClr val="bg2">
                    <a:lumMod val="40000"/>
                    <a:lumOff val="60000"/>
                  </a:schemeClr>
                </a:solidFill>
                <a:latin typeface="Courier New" panose="02070309020205020404" pitchFamily="49" charset="0"/>
              </a:rPr>
              <a:t>(data)</a:t>
            </a:r>
          </a:p>
          <a:p>
            <a:r>
              <a:rPr lang="en-IN" sz="1600" dirty="0">
                <a:solidFill>
                  <a:schemeClr val="bg2">
                    <a:lumMod val="40000"/>
                    <a:lumOff val="60000"/>
                  </a:schemeClr>
                </a:solidFill>
                <a:latin typeface="Courier New" panose="02070309020205020404" pitchFamily="49" charset="0"/>
              </a:rPr>
              <a:t>    </a:t>
            </a:r>
            <a:r>
              <a:rPr lang="en-IN" sz="1600" dirty="0" err="1">
                <a:solidFill>
                  <a:schemeClr val="bg2">
                    <a:lumMod val="40000"/>
                    <a:lumOff val="60000"/>
                  </a:schemeClr>
                </a:solidFill>
                <a:latin typeface="Courier New" panose="02070309020205020404" pitchFamily="49" charset="0"/>
              </a:rPr>
              <a:t>step_size</a:t>
            </a:r>
            <a:r>
              <a:rPr lang="en-IN" sz="1600" dirty="0">
                <a:solidFill>
                  <a:schemeClr val="bg2">
                    <a:lumMod val="40000"/>
                    <a:lumOff val="60000"/>
                  </a:schemeClr>
                </a:solidFill>
                <a:latin typeface="Courier New" panose="02070309020205020404" pitchFamily="49" charset="0"/>
              </a:rPr>
              <a:t> = </a:t>
            </a:r>
            <a:r>
              <a:rPr lang="en-IN" sz="1600" dirty="0" err="1">
                <a:solidFill>
                  <a:schemeClr val="bg2">
                    <a:lumMod val="40000"/>
                    <a:lumOff val="60000"/>
                  </a:schemeClr>
                </a:solidFill>
                <a:latin typeface="Courier New" panose="02070309020205020404" pitchFamily="49" charset="0"/>
              </a:rPr>
              <a:t>np.zeros</a:t>
            </a:r>
            <a:r>
              <a:rPr lang="en-IN" sz="1600" dirty="0">
                <a:solidFill>
                  <a:schemeClr val="bg2">
                    <a:lumMod val="40000"/>
                    <a:lumOff val="60000"/>
                  </a:schemeClr>
                </a:solidFill>
                <a:latin typeface="Courier New" panose="02070309020205020404" pitchFamily="49" charset="0"/>
              </a:rPr>
              <a:t>(</a:t>
            </a:r>
            <a:r>
              <a:rPr lang="en-IN" sz="1600" dirty="0" err="1">
                <a:solidFill>
                  <a:schemeClr val="bg2">
                    <a:lumMod val="40000"/>
                    <a:lumOff val="60000"/>
                  </a:schemeClr>
                </a:solidFill>
                <a:latin typeface="Courier New" panose="02070309020205020404" pitchFamily="49" charset="0"/>
              </a:rPr>
              <a:t>len_data</a:t>
            </a:r>
            <a:r>
              <a:rPr lang="en-IN" sz="1600" dirty="0">
                <a:solidFill>
                  <a:schemeClr val="bg2">
                    <a:lumMod val="40000"/>
                    <a:lumOff val="60000"/>
                  </a:schemeClr>
                </a:solidFill>
                <a:latin typeface="Courier New" panose="02070309020205020404" pitchFamily="49" charset="0"/>
              </a:rPr>
              <a:t>)</a:t>
            </a:r>
          </a:p>
          <a:p>
            <a:r>
              <a:rPr lang="en-IN" sz="1600" dirty="0">
                <a:solidFill>
                  <a:schemeClr val="bg2">
                    <a:lumMod val="40000"/>
                    <a:lumOff val="60000"/>
                  </a:schemeClr>
                </a:solidFill>
                <a:latin typeface="Courier New" panose="02070309020205020404" pitchFamily="49" charset="0"/>
              </a:rPr>
              <a:t>    </a:t>
            </a:r>
            <a:r>
              <a:rPr lang="en-IN" sz="1600" dirty="0" err="1">
                <a:solidFill>
                  <a:schemeClr val="bg2">
                    <a:lumMod val="40000"/>
                    <a:lumOff val="60000"/>
                  </a:schemeClr>
                </a:solidFill>
                <a:latin typeface="Courier New" panose="02070309020205020404" pitchFamily="49" charset="0"/>
              </a:rPr>
              <a:t>pred</a:t>
            </a:r>
            <a:r>
              <a:rPr lang="en-IN" sz="1600" dirty="0">
                <a:solidFill>
                  <a:schemeClr val="bg2">
                    <a:lumMod val="40000"/>
                    <a:lumOff val="60000"/>
                  </a:schemeClr>
                </a:solidFill>
                <a:latin typeface="Courier New" panose="02070309020205020404" pitchFamily="49" charset="0"/>
              </a:rPr>
              <a:t> = </a:t>
            </a:r>
            <a:r>
              <a:rPr lang="en-IN" sz="1600" dirty="0" err="1">
                <a:solidFill>
                  <a:schemeClr val="bg2">
                    <a:lumMod val="40000"/>
                    <a:lumOff val="60000"/>
                  </a:schemeClr>
                </a:solidFill>
                <a:latin typeface="Courier New" panose="02070309020205020404" pitchFamily="49" charset="0"/>
              </a:rPr>
              <a:t>np.zeros</a:t>
            </a:r>
            <a:r>
              <a:rPr lang="en-IN" sz="1600" dirty="0">
                <a:solidFill>
                  <a:schemeClr val="bg2">
                    <a:lumMod val="40000"/>
                    <a:lumOff val="60000"/>
                  </a:schemeClr>
                </a:solidFill>
                <a:latin typeface="Courier New" panose="02070309020205020404" pitchFamily="49" charset="0"/>
              </a:rPr>
              <a:t>(</a:t>
            </a:r>
            <a:r>
              <a:rPr lang="en-IN" sz="1600" dirty="0" err="1">
                <a:solidFill>
                  <a:schemeClr val="bg2">
                    <a:lumMod val="40000"/>
                    <a:lumOff val="60000"/>
                  </a:schemeClr>
                </a:solidFill>
                <a:latin typeface="Courier New" panose="02070309020205020404" pitchFamily="49" charset="0"/>
              </a:rPr>
              <a:t>len_data</a:t>
            </a:r>
            <a:r>
              <a:rPr lang="en-IN" sz="1600" dirty="0">
                <a:solidFill>
                  <a:schemeClr val="bg2">
                    <a:lumMod val="40000"/>
                    <a:lumOff val="60000"/>
                  </a:schemeClr>
                </a:solidFill>
                <a:latin typeface="Courier New" panose="02070309020205020404" pitchFamily="49" charset="0"/>
              </a:rPr>
              <a:t>)</a:t>
            </a:r>
          </a:p>
          <a:p>
            <a:r>
              <a:rPr lang="en-IN" sz="1600" dirty="0">
                <a:solidFill>
                  <a:schemeClr val="bg2">
                    <a:lumMod val="40000"/>
                    <a:lumOff val="60000"/>
                  </a:schemeClr>
                </a:solidFill>
                <a:latin typeface="Courier New" panose="02070309020205020404" pitchFamily="49" charset="0"/>
              </a:rPr>
              <a:t>    </a:t>
            </a:r>
            <a:r>
              <a:rPr lang="en-IN" sz="1600" dirty="0" err="1">
                <a:solidFill>
                  <a:schemeClr val="bg2">
                    <a:lumMod val="40000"/>
                    <a:lumOff val="60000"/>
                  </a:schemeClr>
                </a:solidFill>
                <a:latin typeface="Courier New" panose="02070309020205020404" pitchFamily="49" charset="0"/>
              </a:rPr>
              <a:t>e_hat</a:t>
            </a:r>
            <a:r>
              <a:rPr lang="en-IN" sz="1600" dirty="0">
                <a:solidFill>
                  <a:schemeClr val="bg2">
                    <a:lumMod val="40000"/>
                    <a:lumOff val="60000"/>
                  </a:schemeClr>
                </a:solidFill>
                <a:latin typeface="Courier New" panose="02070309020205020404" pitchFamily="49" charset="0"/>
              </a:rPr>
              <a:t> = </a:t>
            </a:r>
            <a:r>
              <a:rPr lang="en-IN" sz="1600" dirty="0" err="1">
                <a:solidFill>
                  <a:schemeClr val="bg2">
                    <a:lumMod val="40000"/>
                    <a:lumOff val="60000"/>
                  </a:schemeClr>
                </a:solidFill>
                <a:latin typeface="Courier New" panose="02070309020205020404" pitchFamily="49" charset="0"/>
              </a:rPr>
              <a:t>np.zeros</a:t>
            </a:r>
            <a:r>
              <a:rPr lang="en-IN" sz="1600" dirty="0">
                <a:solidFill>
                  <a:schemeClr val="bg2">
                    <a:lumMod val="40000"/>
                    <a:lumOff val="60000"/>
                  </a:schemeClr>
                </a:solidFill>
                <a:latin typeface="Courier New" panose="02070309020205020404" pitchFamily="49" charset="0"/>
              </a:rPr>
              <a:t>(</a:t>
            </a:r>
            <a:r>
              <a:rPr lang="en-IN" sz="1600" dirty="0" err="1">
                <a:solidFill>
                  <a:schemeClr val="bg2">
                    <a:lumMod val="40000"/>
                    <a:lumOff val="60000"/>
                  </a:schemeClr>
                </a:solidFill>
                <a:latin typeface="Courier New" panose="02070309020205020404" pitchFamily="49" charset="0"/>
              </a:rPr>
              <a:t>len_data</a:t>
            </a:r>
            <a:r>
              <a:rPr lang="en-IN" sz="1600" dirty="0">
                <a:solidFill>
                  <a:schemeClr val="bg2">
                    <a:lumMod val="40000"/>
                    <a:lumOff val="60000"/>
                  </a:schemeClr>
                </a:solidFill>
                <a:latin typeface="Courier New" panose="02070309020205020404" pitchFamily="49" charset="0"/>
              </a:rPr>
              <a:t>)</a:t>
            </a:r>
            <a:endParaRPr lang="en-IN" sz="1600" b="0" dirty="0">
              <a:solidFill>
                <a:schemeClr val="bg2">
                  <a:lumMod val="40000"/>
                  <a:lumOff val="60000"/>
                </a:schemeClr>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6636799E-8562-419A-A793-4B20071A2084}"/>
              </a:ext>
            </a:extLst>
          </p:cNvPr>
          <p:cNvSpPr/>
          <p:nvPr/>
        </p:nvSpPr>
        <p:spPr>
          <a:xfrm>
            <a:off x="5801140" y="1659285"/>
            <a:ext cx="6284842" cy="4339650"/>
          </a:xfrm>
          <a:prstGeom prst="rect">
            <a:avLst/>
          </a:prstGeom>
        </p:spPr>
        <p:txBody>
          <a:bodyPr wrap="square">
            <a:spAutoFit/>
          </a:bodyPr>
          <a:lstStyle/>
          <a:p>
            <a:r>
              <a:rPr lang="en-IN" sz="1200" dirty="0">
                <a:solidFill>
                  <a:schemeClr val="bg2">
                    <a:lumMod val="40000"/>
                    <a:lumOff val="60000"/>
                  </a:schemeClr>
                </a:solidFill>
                <a:latin typeface="Courier New" panose="02070309020205020404" pitchFamily="49" charset="0"/>
              </a:rPr>
              <a:t>for </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in range(1, len_data-1):</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e_n</a:t>
            </a:r>
            <a:r>
              <a:rPr lang="en-IN" sz="1200" dirty="0">
                <a:solidFill>
                  <a:schemeClr val="bg2">
                    <a:lumMod val="40000"/>
                    <a:lumOff val="60000"/>
                  </a:schemeClr>
                </a:solidFill>
                <a:latin typeface="Courier New" panose="02070309020205020404" pitchFamily="49" charset="0"/>
              </a:rPr>
              <a:t> = data[</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pred</a:t>
            </a:r>
            <a:r>
              <a:rPr lang="en-IN" sz="1200" dirty="0">
                <a:solidFill>
                  <a:schemeClr val="bg2">
                    <a:lumMod val="40000"/>
                    <a:lumOff val="60000"/>
                  </a:schemeClr>
                </a:solidFill>
                <a:latin typeface="Courier New" panose="02070309020205020404" pitchFamily="49" charset="0"/>
              </a:rPr>
              <a:t>[i-1]</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if </a:t>
            </a:r>
            <a:r>
              <a:rPr lang="en-IN" sz="1200" dirty="0" err="1">
                <a:solidFill>
                  <a:schemeClr val="bg2">
                    <a:lumMod val="40000"/>
                    <a:lumOff val="60000"/>
                  </a:schemeClr>
                </a:solidFill>
                <a:latin typeface="Courier New" panose="02070309020205020404" pitchFamily="49" charset="0"/>
              </a:rPr>
              <a:t>e_n</a:t>
            </a:r>
            <a:r>
              <a:rPr lang="en-IN" sz="1200" dirty="0">
                <a:solidFill>
                  <a:schemeClr val="bg2">
                    <a:lumMod val="40000"/>
                    <a:lumOff val="60000"/>
                  </a:schemeClr>
                </a:solidFill>
                <a:latin typeface="Courier New" panose="02070309020205020404" pitchFamily="49" charset="0"/>
              </a:rPr>
              <a:t> &gt;= 0:</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else:</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-1</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if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[i-1]:</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[i+1] = (a*</a:t>
            </a:r>
            <a:r>
              <a:rPr lang="en-IN" sz="1200" dirty="0" err="1">
                <a:solidFill>
                  <a:schemeClr val="bg2">
                    <a:lumMod val="40000"/>
                    <a:lumOff val="60000"/>
                  </a:schemeClr>
                </a:solidFill>
                <a:latin typeface="Courier New" panose="02070309020205020404" pitchFamily="49" charset="0"/>
              </a:rPr>
              <a:t>np.abs</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s0)*</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elif</a:t>
            </a:r>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[i-1] and b*</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&gt; s0:</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[i+1] = (b*</a:t>
            </a:r>
            <a:r>
              <a:rPr lang="en-IN" sz="1200" dirty="0" err="1">
                <a:solidFill>
                  <a:schemeClr val="bg2">
                    <a:lumMod val="40000"/>
                    <a:lumOff val="60000"/>
                  </a:schemeClr>
                </a:solidFill>
                <a:latin typeface="Courier New" panose="02070309020205020404" pitchFamily="49" charset="0"/>
              </a:rPr>
              <a:t>np.abs</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s0)*</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elif</a:t>
            </a:r>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[i-1] and b*</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&lt; s0:</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[i+1] = s0*</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a:t>
            </a:r>
            <a:r>
              <a:rPr lang="en-IN" sz="1200" dirty="0" err="1">
                <a:solidFill>
                  <a:schemeClr val="bg2">
                    <a:lumMod val="40000"/>
                    <a:lumOff val="60000"/>
                  </a:schemeClr>
                </a:solidFill>
                <a:latin typeface="Courier New" panose="02070309020205020404" pitchFamily="49" charset="0"/>
              </a:rPr>
              <a:t>pred</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 = </a:t>
            </a:r>
            <a:r>
              <a:rPr lang="en-IN" sz="1200" dirty="0" err="1">
                <a:solidFill>
                  <a:schemeClr val="bg2">
                    <a:lumMod val="40000"/>
                    <a:lumOff val="60000"/>
                  </a:schemeClr>
                </a:solidFill>
                <a:latin typeface="Courier New" panose="02070309020205020404" pitchFamily="49" charset="0"/>
              </a:rPr>
              <a:t>pred</a:t>
            </a:r>
            <a:r>
              <a:rPr lang="en-IN" sz="1200" dirty="0">
                <a:solidFill>
                  <a:schemeClr val="bg2">
                    <a:lumMod val="40000"/>
                    <a:lumOff val="60000"/>
                  </a:schemeClr>
                </a:solidFill>
                <a:latin typeface="Courier New" panose="02070309020205020404" pitchFamily="49" charset="0"/>
              </a:rPr>
              <a:t>[i-1] +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np.abs</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step_size</a:t>
            </a:r>
            <a:r>
              <a:rPr lang="en-IN" sz="1200" dirty="0">
                <a:solidFill>
                  <a:schemeClr val="bg2">
                    <a:lumMod val="40000"/>
                    <a:lumOff val="60000"/>
                  </a:schemeClr>
                </a:solidFill>
                <a:latin typeface="Courier New" panose="02070309020205020404" pitchFamily="49" charset="0"/>
              </a:rPr>
              <a:t>[</a:t>
            </a:r>
            <a:r>
              <a:rPr lang="en-IN" sz="1200" dirty="0" err="1">
                <a:solidFill>
                  <a:schemeClr val="bg2">
                    <a:lumMod val="40000"/>
                    <a:lumOff val="60000"/>
                  </a:schemeClr>
                </a:solidFill>
                <a:latin typeface="Courier New" panose="02070309020205020404" pitchFamily="49" charset="0"/>
              </a:rPr>
              <a:t>i</a:t>
            </a:r>
            <a:r>
              <a:rPr lang="en-IN" sz="1200" dirty="0">
                <a:solidFill>
                  <a:schemeClr val="bg2">
                    <a:lumMod val="40000"/>
                    <a:lumOff val="60000"/>
                  </a:schemeClr>
                </a:solidFill>
                <a:latin typeface="Courier New" panose="02070309020205020404" pitchFamily="49" charset="0"/>
              </a:rPr>
              <a:t>])</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a:t>
            </a:r>
          </a:p>
          <a:p>
            <a:r>
              <a:rPr lang="en-IN" sz="1200" dirty="0">
                <a:solidFill>
                  <a:schemeClr val="bg2">
                    <a:lumMod val="40000"/>
                    <a:lumOff val="60000"/>
                  </a:schemeClr>
                </a:solidFill>
                <a:latin typeface="Courier New" panose="02070309020205020404" pitchFamily="49" charset="0"/>
              </a:rPr>
              <a:t>    encoded = </a:t>
            </a:r>
            <a:r>
              <a:rPr lang="en-IN" sz="1200" dirty="0" err="1">
                <a:solidFill>
                  <a:schemeClr val="bg2">
                    <a:lumMod val="40000"/>
                    <a:lumOff val="60000"/>
                  </a:schemeClr>
                </a:solidFill>
                <a:latin typeface="Courier New" panose="02070309020205020404" pitchFamily="49" charset="0"/>
              </a:rPr>
              <a:t>e_hat</a:t>
            </a:r>
            <a:r>
              <a:rPr lang="en-IN" sz="1200" dirty="0">
                <a:solidFill>
                  <a:schemeClr val="bg2">
                    <a:lumMod val="40000"/>
                    <a:lumOff val="60000"/>
                  </a:schemeClr>
                </a:solidFill>
                <a:latin typeface="Courier New" panose="02070309020205020404" pitchFamily="49" charset="0"/>
              </a:rPr>
              <a:t> &gt;= 0</a:t>
            </a:r>
          </a:p>
          <a:p>
            <a:r>
              <a:rPr lang="en-IN" sz="1200" dirty="0">
                <a:solidFill>
                  <a:schemeClr val="bg2">
                    <a:lumMod val="40000"/>
                    <a:lumOff val="60000"/>
                  </a:schemeClr>
                </a:solidFill>
                <a:latin typeface="Courier New" panose="02070309020205020404" pitchFamily="49" charset="0"/>
              </a:rPr>
              <a:t>    return encoded, </a:t>
            </a:r>
            <a:r>
              <a:rPr lang="en-IN" sz="1200" dirty="0" err="1">
                <a:solidFill>
                  <a:schemeClr val="bg2">
                    <a:lumMod val="40000"/>
                    <a:lumOff val="60000"/>
                  </a:schemeClr>
                </a:solidFill>
                <a:latin typeface="Courier New" panose="02070309020205020404" pitchFamily="49" charset="0"/>
              </a:rPr>
              <a:t>pred</a:t>
            </a:r>
            <a:endParaRPr lang="en-IN" sz="1200" b="0" dirty="0">
              <a:solidFill>
                <a:schemeClr val="bg2">
                  <a:lumMod val="40000"/>
                  <a:lumOff val="60000"/>
                </a:schemeClr>
              </a:solidFill>
              <a:effectLst/>
              <a:latin typeface="Courier New" panose="02070309020205020404" pitchFamily="49" charset="0"/>
            </a:endParaRPr>
          </a:p>
        </p:txBody>
      </p:sp>
    </p:spTree>
    <p:extLst>
      <p:ext uri="{BB962C8B-B14F-4D97-AF65-F5344CB8AC3E}">
        <p14:creationId xmlns:p14="http://schemas.microsoft.com/office/powerpoint/2010/main" val="361118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cxnSp>
        <p:nvCxnSpPr>
          <p:cNvPr id="10" name="Straight Connector 9">
            <a:extLst>
              <a:ext uri="{FF2B5EF4-FFF2-40B4-BE49-F238E27FC236}">
                <a16:creationId xmlns:a16="http://schemas.microsoft.com/office/drawing/2014/main" id="{EF043E17-31CE-445B-938A-6E947C333990}"/>
              </a:ext>
            </a:extLst>
          </p:cNvPr>
          <p:cNvCxnSpPr/>
          <p:nvPr/>
        </p:nvCxnSpPr>
        <p:spPr>
          <a:xfrm>
            <a:off x="7268821" y="1292882"/>
            <a:ext cx="0" cy="4988648"/>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
        <p:nvSpPr>
          <p:cNvPr id="3" name="Rectangle 2">
            <a:extLst>
              <a:ext uri="{FF2B5EF4-FFF2-40B4-BE49-F238E27FC236}">
                <a16:creationId xmlns:a16="http://schemas.microsoft.com/office/drawing/2014/main" id="{3FA40CBF-D4B3-4E28-9B50-15C8AF7F341A}"/>
              </a:ext>
            </a:extLst>
          </p:cNvPr>
          <p:cNvSpPr/>
          <p:nvPr/>
        </p:nvSpPr>
        <p:spPr>
          <a:xfrm>
            <a:off x="0" y="1287051"/>
            <a:ext cx="7457663" cy="5262979"/>
          </a:xfrm>
          <a:prstGeom prst="rect">
            <a:avLst/>
          </a:prstGeom>
        </p:spPr>
        <p:txBody>
          <a:bodyPr wrap="square">
            <a:spAutoFit/>
          </a:bodyPr>
          <a:lstStyle/>
          <a:p>
            <a:r>
              <a:rPr lang="en-IN" sz="1400" dirty="0">
                <a:solidFill>
                  <a:schemeClr val="bg2">
                    <a:lumMod val="40000"/>
                    <a:lumOff val="60000"/>
                  </a:schemeClr>
                </a:solidFill>
                <a:latin typeface="Courier New" panose="02070309020205020404" pitchFamily="49" charset="0"/>
              </a:rPr>
              <a:t>def </a:t>
            </a:r>
            <a:r>
              <a:rPr lang="en-IN" sz="1400" dirty="0" err="1">
                <a:solidFill>
                  <a:schemeClr val="bg2">
                    <a:lumMod val="40000"/>
                    <a:lumOff val="60000"/>
                  </a:schemeClr>
                </a:solidFill>
                <a:latin typeface="Courier New" panose="02070309020205020404" pitchFamily="49" charset="0"/>
              </a:rPr>
              <a:t>delta_msong_demod</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 s0, a, b, f, fs):</a:t>
            </a:r>
          </a:p>
          <a:p>
            <a:r>
              <a:rPr lang="en-IN" sz="1400" dirty="0">
                <a:solidFill>
                  <a:schemeClr val="bg2">
                    <a:lumMod val="40000"/>
                    <a:lumOff val="60000"/>
                  </a:schemeClr>
                </a:solidFill>
                <a:latin typeface="Courier New" panose="02070309020205020404" pitchFamily="49" charset="0"/>
              </a:rPr>
              <a:t>    # Demodulator for Modified-SONG algorithm</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len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x_dem</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np.zeros</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step_size</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np.zeros</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len_data</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for </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in range(1, len_data-1):</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if </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0:</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e_hat</a:t>
            </a:r>
            <a:r>
              <a:rPr lang="en-IN" sz="1400" dirty="0">
                <a:solidFill>
                  <a:schemeClr val="bg2">
                    <a:lumMod val="40000"/>
                    <a:lumOff val="60000"/>
                  </a:schemeClr>
                </a:solidFill>
                <a:latin typeface="Courier New" panose="02070309020205020404" pitchFamily="49" charset="0"/>
              </a:rPr>
              <a:t> = -1</a:t>
            </a:r>
          </a:p>
          <a:p>
            <a:r>
              <a:rPr lang="en-IN" sz="1400" dirty="0">
                <a:solidFill>
                  <a:schemeClr val="bg2">
                    <a:lumMod val="40000"/>
                    <a:lumOff val="60000"/>
                  </a:schemeClr>
                </a:solidFill>
                <a:latin typeface="Courier New" panose="02070309020205020404" pitchFamily="49" charset="0"/>
              </a:rPr>
              <a:t>        else:</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e_hat</a:t>
            </a:r>
            <a:r>
              <a:rPr lang="en-IN" sz="1400" dirty="0">
                <a:solidFill>
                  <a:schemeClr val="bg2">
                    <a:lumMod val="40000"/>
                    <a:lumOff val="60000"/>
                  </a:schemeClr>
                </a:solidFill>
                <a:latin typeface="Courier New" panose="02070309020205020404" pitchFamily="49" charset="0"/>
              </a:rPr>
              <a:t> = 1</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x_dem</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e_hat</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np.abs</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step_size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x_dem</a:t>
            </a:r>
            <a:r>
              <a:rPr lang="en-IN" sz="1400" dirty="0">
                <a:solidFill>
                  <a:schemeClr val="bg2">
                    <a:lumMod val="40000"/>
                    <a:lumOff val="60000"/>
                  </a:schemeClr>
                </a:solidFill>
                <a:latin typeface="Courier New" panose="02070309020205020404" pitchFamily="49" charset="0"/>
              </a:rPr>
              <a:t>[i-1]</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if </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[i-1]:</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step_size</a:t>
            </a:r>
            <a:r>
              <a:rPr lang="en-IN" sz="1400" dirty="0">
                <a:solidFill>
                  <a:schemeClr val="bg2">
                    <a:lumMod val="40000"/>
                    <a:lumOff val="60000"/>
                  </a:schemeClr>
                </a:solidFill>
                <a:latin typeface="Courier New" panose="02070309020205020404" pitchFamily="49" charset="0"/>
              </a:rPr>
              <a:t>[i+1] = (a*</a:t>
            </a:r>
            <a:r>
              <a:rPr lang="en-IN" sz="1400" dirty="0" err="1">
                <a:solidFill>
                  <a:schemeClr val="bg2">
                    <a:lumMod val="40000"/>
                    <a:lumOff val="60000"/>
                  </a:schemeClr>
                </a:solidFill>
                <a:latin typeface="Courier New" panose="02070309020205020404" pitchFamily="49" charset="0"/>
              </a:rPr>
              <a:t>np.abs</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step_size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s0)*</a:t>
            </a:r>
            <a:r>
              <a:rPr lang="en-IN" sz="1400" dirty="0" err="1">
                <a:solidFill>
                  <a:schemeClr val="bg2">
                    <a:lumMod val="40000"/>
                    <a:lumOff val="60000"/>
                  </a:schemeClr>
                </a:solidFill>
                <a:latin typeface="Courier New" panose="02070309020205020404" pitchFamily="49" charset="0"/>
              </a:rPr>
              <a:t>e_hat</a:t>
            </a:r>
            <a:endParaRPr lang="en-IN" sz="1400" dirty="0">
              <a:solidFill>
                <a:schemeClr val="bg2">
                  <a:lumMod val="40000"/>
                  <a:lumOff val="60000"/>
                </a:schemeClr>
              </a:solidFill>
              <a:latin typeface="Courier New" panose="02070309020205020404" pitchFamily="49" charset="0"/>
            </a:endParaRP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elif</a:t>
            </a:r>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[i-1] and b*</a:t>
            </a:r>
            <a:r>
              <a:rPr lang="en-IN" sz="1400" dirty="0" err="1">
                <a:solidFill>
                  <a:schemeClr val="bg2">
                    <a:lumMod val="40000"/>
                    <a:lumOff val="60000"/>
                  </a:schemeClr>
                </a:solidFill>
                <a:latin typeface="Courier New" panose="02070309020205020404" pitchFamily="49" charset="0"/>
              </a:rPr>
              <a:t>step_size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&gt; s0:</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step_size</a:t>
            </a:r>
            <a:r>
              <a:rPr lang="en-IN" sz="1400" dirty="0">
                <a:solidFill>
                  <a:schemeClr val="bg2">
                    <a:lumMod val="40000"/>
                    <a:lumOff val="60000"/>
                  </a:schemeClr>
                </a:solidFill>
                <a:latin typeface="Courier New" panose="02070309020205020404" pitchFamily="49" charset="0"/>
              </a:rPr>
              <a:t>[i+1] = (b*</a:t>
            </a:r>
            <a:r>
              <a:rPr lang="en-IN" sz="1400" dirty="0" err="1">
                <a:solidFill>
                  <a:schemeClr val="bg2">
                    <a:lumMod val="40000"/>
                    <a:lumOff val="60000"/>
                  </a:schemeClr>
                </a:solidFill>
                <a:latin typeface="Courier New" panose="02070309020205020404" pitchFamily="49" charset="0"/>
              </a:rPr>
              <a:t>np.abs</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step_size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s0)*</a:t>
            </a:r>
            <a:r>
              <a:rPr lang="en-IN" sz="1400" dirty="0" err="1">
                <a:solidFill>
                  <a:schemeClr val="bg2">
                    <a:lumMod val="40000"/>
                    <a:lumOff val="60000"/>
                  </a:schemeClr>
                </a:solidFill>
                <a:latin typeface="Courier New" panose="02070309020205020404" pitchFamily="49" charset="0"/>
              </a:rPr>
              <a:t>e_hat</a:t>
            </a:r>
            <a:endParaRPr lang="en-IN" sz="1400" dirty="0">
              <a:solidFill>
                <a:schemeClr val="bg2">
                  <a:lumMod val="40000"/>
                  <a:lumOff val="60000"/>
                </a:schemeClr>
              </a:solidFill>
              <a:latin typeface="Courier New" panose="02070309020205020404" pitchFamily="49" charset="0"/>
            </a:endParaRP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elif</a:t>
            </a:r>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mod_data</a:t>
            </a:r>
            <a:r>
              <a:rPr lang="en-IN" sz="1400" dirty="0">
                <a:solidFill>
                  <a:schemeClr val="bg2">
                    <a:lumMod val="40000"/>
                    <a:lumOff val="60000"/>
                  </a:schemeClr>
                </a:solidFill>
                <a:latin typeface="Courier New" panose="02070309020205020404" pitchFamily="49" charset="0"/>
              </a:rPr>
              <a:t>[i-1] and b*</a:t>
            </a:r>
            <a:r>
              <a:rPr lang="en-IN" sz="1400" dirty="0" err="1">
                <a:solidFill>
                  <a:schemeClr val="bg2">
                    <a:lumMod val="40000"/>
                    <a:lumOff val="60000"/>
                  </a:schemeClr>
                </a:solidFill>
                <a:latin typeface="Courier New" panose="02070309020205020404" pitchFamily="49" charset="0"/>
              </a:rPr>
              <a:t>step_size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i</a:t>
            </a:r>
            <a:r>
              <a:rPr lang="en-IN" sz="1400" dirty="0">
                <a:solidFill>
                  <a:schemeClr val="bg2">
                    <a:lumMod val="40000"/>
                    <a:lumOff val="60000"/>
                  </a:schemeClr>
                </a:solidFill>
                <a:latin typeface="Courier New" panose="02070309020205020404" pitchFamily="49" charset="0"/>
              </a:rPr>
              <a:t>] &lt; s0:</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step_size</a:t>
            </a:r>
            <a:r>
              <a:rPr lang="en-IN" sz="1400" dirty="0">
                <a:solidFill>
                  <a:schemeClr val="bg2">
                    <a:lumMod val="40000"/>
                    <a:lumOff val="60000"/>
                  </a:schemeClr>
                </a:solidFill>
                <a:latin typeface="Courier New" panose="02070309020205020404" pitchFamily="49" charset="0"/>
              </a:rPr>
              <a:t>[i+1] = s0*</a:t>
            </a:r>
            <a:r>
              <a:rPr lang="en-IN" sz="1400" dirty="0" err="1">
                <a:solidFill>
                  <a:schemeClr val="bg2">
                    <a:lumMod val="40000"/>
                    <a:lumOff val="60000"/>
                  </a:schemeClr>
                </a:solidFill>
                <a:latin typeface="Courier New" panose="02070309020205020404" pitchFamily="49" charset="0"/>
              </a:rPr>
              <a:t>e_hat</a:t>
            </a:r>
            <a:endParaRPr lang="en-IN" sz="1400" dirty="0">
              <a:solidFill>
                <a:schemeClr val="bg2">
                  <a:lumMod val="40000"/>
                  <a:lumOff val="60000"/>
                </a:schemeClr>
              </a:solidFill>
              <a:latin typeface="Courier New" panose="02070309020205020404" pitchFamily="49" charset="0"/>
            </a:endParaRP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a:t>
            </a:r>
            <a:endParaRPr lang="en-IN" sz="1400" b="0" dirty="0">
              <a:solidFill>
                <a:schemeClr val="bg2">
                  <a:lumMod val="40000"/>
                  <a:lumOff val="60000"/>
                </a:schemeClr>
              </a:solidFill>
              <a:effectLst/>
              <a:latin typeface="Courier New" panose="02070309020205020404" pitchFamily="49" charset="0"/>
            </a:endParaRPr>
          </a:p>
        </p:txBody>
      </p:sp>
      <p:sp>
        <p:nvSpPr>
          <p:cNvPr id="4" name="Rectangle 3">
            <a:extLst>
              <a:ext uri="{FF2B5EF4-FFF2-40B4-BE49-F238E27FC236}">
                <a16:creationId xmlns:a16="http://schemas.microsoft.com/office/drawing/2014/main" id="{40529633-B714-4B09-A337-79A85ED8B849}"/>
              </a:ext>
            </a:extLst>
          </p:cNvPr>
          <p:cNvSpPr/>
          <p:nvPr/>
        </p:nvSpPr>
        <p:spPr>
          <a:xfrm>
            <a:off x="7268821" y="1298713"/>
            <a:ext cx="4817162" cy="1815882"/>
          </a:xfrm>
          <a:prstGeom prst="rect">
            <a:avLst/>
          </a:prstGeom>
        </p:spPr>
        <p:txBody>
          <a:bodyPr wrap="square">
            <a:spAutoFit/>
          </a:bodyPr>
          <a:lstStyle/>
          <a:p>
            <a:r>
              <a:rPr lang="en-IN" sz="1400" dirty="0">
                <a:solidFill>
                  <a:schemeClr val="bg2">
                    <a:lumMod val="40000"/>
                    <a:lumOff val="60000"/>
                  </a:schemeClr>
                </a:solidFill>
                <a:latin typeface="Courier New" panose="02070309020205020404" pitchFamily="49" charset="0"/>
              </a:rPr>
              <a:t>    fs = 1000 # Sampling rate (Hz)</a:t>
            </a:r>
          </a:p>
          <a:p>
            <a:r>
              <a:rPr lang="en-IN" sz="1400" dirty="0">
                <a:solidFill>
                  <a:schemeClr val="bg2">
                    <a:lumMod val="40000"/>
                    <a:lumOff val="60000"/>
                  </a:schemeClr>
                </a:solidFill>
                <a:latin typeface="Courier New" panose="02070309020205020404" pitchFamily="49" charset="0"/>
              </a:rPr>
              <a:t>    fc = 100 # </a:t>
            </a:r>
            <a:r>
              <a:rPr lang="en-IN" sz="1400" dirty="0" err="1">
                <a:solidFill>
                  <a:schemeClr val="bg2">
                    <a:lumMod val="40000"/>
                    <a:lumOff val="60000"/>
                  </a:schemeClr>
                </a:solidFill>
                <a:latin typeface="Courier New" panose="02070309020205020404" pitchFamily="49" charset="0"/>
              </a:rPr>
              <a:t>Cutoff</a:t>
            </a:r>
            <a:r>
              <a:rPr lang="en-IN" sz="1400" dirty="0">
                <a:solidFill>
                  <a:schemeClr val="bg2">
                    <a:lumMod val="40000"/>
                    <a:lumOff val="60000"/>
                  </a:schemeClr>
                </a:solidFill>
                <a:latin typeface="Courier New" panose="02070309020205020404" pitchFamily="49" charset="0"/>
              </a:rPr>
              <a:t> frequency (Hz)</a:t>
            </a:r>
          </a:p>
          <a:p>
            <a:r>
              <a:rPr lang="en-IN" sz="1400" dirty="0">
                <a:solidFill>
                  <a:schemeClr val="bg2">
                    <a:lumMod val="40000"/>
                    <a:lumOff val="60000"/>
                  </a:schemeClr>
                </a:solidFill>
                <a:latin typeface="Courier New" panose="02070309020205020404" pitchFamily="49" charset="0"/>
              </a:rPr>
              <a:t>    order = 4 # Filter order</a:t>
            </a:r>
          </a:p>
          <a:p>
            <a:r>
              <a:rPr lang="en-IN" sz="1400" dirty="0">
                <a:solidFill>
                  <a:schemeClr val="bg2">
                    <a:lumMod val="40000"/>
                    <a:lumOff val="60000"/>
                  </a:schemeClr>
                </a:solidFill>
                <a:latin typeface="Courier New" panose="02070309020205020404" pitchFamily="49" charset="0"/>
              </a:rPr>
              <a:t>    b, a = butter(order, fc / (fs / 2), 'low’)</a:t>
            </a:r>
          </a:p>
          <a:p>
            <a:endParaRPr lang="en-IN" sz="1400" dirty="0">
              <a:solidFill>
                <a:schemeClr val="bg2">
                  <a:lumMod val="40000"/>
                  <a:lumOff val="60000"/>
                </a:schemeClr>
              </a:solidFill>
              <a:latin typeface="Courier New" panose="02070309020205020404" pitchFamily="49" charset="0"/>
            </a:endParaRP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demod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filtfilt</a:t>
            </a:r>
            <a:r>
              <a:rPr lang="en-IN" sz="1400" dirty="0">
                <a:solidFill>
                  <a:schemeClr val="bg2">
                    <a:lumMod val="40000"/>
                    <a:lumOff val="60000"/>
                  </a:schemeClr>
                </a:solidFill>
                <a:latin typeface="Courier New" panose="02070309020205020404" pitchFamily="49" charset="0"/>
              </a:rPr>
              <a:t>(b, a, </a:t>
            </a:r>
            <a:r>
              <a:rPr lang="en-IN" sz="1400" dirty="0" err="1">
                <a:solidFill>
                  <a:schemeClr val="bg2">
                    <a:lumMod val="40000"/>
                    <a:lumOff val="60000"/>
                  </a:schemeClr>
                </a:solidFill>
                <a:latin typeface="Courier New" panose="02070309020205020404" pitchFamily="49" charset="0"/>
              </a:rPr>
              <a:t>x_dem</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    return </a:t>
            </a:r>
            <a:r>
              <a:rPr lang="en-IN" sz="1400" dirty="0" err="1">
                <a:solidFill>
                  <a:schemeClr val="bg2">
                    <a:lumMod val="40000"/>
                    <a:lumOff val="60000"/>
                  </a:schemeClr>
                </a:solidFill>
                <a:latin typeface="Courier New" panose="02070309020205020404" pitchFamily="49" charset="0"/>
              </a:rPr>
              <a:t>demod</a:t>
            </a:r>
            <a:endParaRPr lang="en-IN" sz="1400" dirty="0">
              <a:solidFill>
                <a:schemeClr val="bg2">
                  <a:lumMod val="40000"/>
                  <a:lumOff val="60000"/>
                </a:schemeClr>
              </a:solidFill>
              <a:latin typeface="Courier New" panose="02070309020205020404" pitchFamily="49" charset="0"/>
            </a:endParaRPr>
          </a:p>
        </p:txBody>
      </p:sp>
    </p:spTree>
    <p:extLst>
      <p:ext uri="{BB962C8B-B14F-4D97-AF65-F5344CB8AC3E}">
        <p14:creationId xmlns:p14="http://schemas.microsoft.com/office/powerpoint/2010/main" val="2276626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397565" y="-32681"/>
            <a:ext cx="10515600" cy="1325563"/>
          </a:xfrm>
        </p:spPr>
        <p:txBody>
          <a:bodyPr/>
          <a:lstStyle/>
          <a:p>
            <a:r>
              <a:rPr lang="en-IN" dirty="0">
                <a:latin typeface="SF Pro Display" panose="00000500000000000000" pitchFamily="50" charset="0"/>
                <a:ea typeface="SF Pro Display" panose="00000500000000000000" pitchFamily="50" charset="0"/>
              </a:rPr>
              <a:t>IMPLEMENTATION USING PYTHON</a:t>
            </a:r>
          </a:p>
        </p:txBody>
      </p:sp>
      <p:cxnSp>
        <p:nvCxnSpPr>
          <p:cNvPr id="10" name="Straight Connector 9">
            <a:extLst>
              <a:ext uri="{FF2B5EF4-FFF2-40B4-BE49-F238E27FC236}">
                <a16:creationId xmlns:a16="http://schemas.microsoft.com/office/drawing/2014/main" id="{EF043E17-31CE-445B-938A-6E947C333990}"/>
              </a:ext>
            </a:extLst>
          </p:cNvPr>
          <p:cNvCxnSpPr/>
          <p:nvPr/>
        </p:nvCxnSpPr>
        <p:spPr>
          <a:xfrm>
            <a:off x="6513447" y="1322326"/>
            <a:ext cx="0" cy="4988648"/>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
        <p:nvSpPr>
          <p:cNvPr id="5" name="Rectangle 4">
            <a:extLst>
              <a:ext uri="{FF2B5EF4-FFF2-40B4-BE49-F238E27FC236}">
                <a16:creationId xmlns:a16="http://schemas.microsoft.com/office/drawing/2014/main" id="{2E736B34-DC62-409F-ADD3-F762DE6415B3}"/>
              </a:ext>
            </a:extLst>
          </p:cNvPr>
          <p:cNvSpPr/>
          <p:nvPr/>
        </p:nvSpPr>
        <p:spPr>
          <a:xfrm>
            <a:off x="397565" y="1292882"/>
            <a:ext cx="6096000" cy="5047536"/>
          </a:xfrm>
          <a:prstGeom prst="rect">
            <a:avLst/>
          </a:prstGeom>
        </p:spPr>
        <p:txBody>
          <a:bodyPr>
            <a:spAutoFit/>
          </a:bodyPr>
          <a:lstStyle/>
          <a:p>
            <a:r>
              <a:rPr lang="en-IN" sz="1400" dirty="0">
                <a:solidFill>
                  <a:schemeClr val="bg2">
                    <a:lumMod val="40000"/>
                    <a:lumOff val="60000"/>
                  </a:schemeClr>
                </a:solidFill>
                <a:latin typeface="Courier New" panose="02070309020205020404" pitchFamily="49" charset="0"/>
              </a:rPr>
              <a:t>def </a:t>
            </a:r>
            <a:r>
              <a:rPr lang="en-IN" sz="1400" dirty="0" err="1">
                <a:solidFill>
                  <a:schemeClr val="bg2">
                    <a:lumMod val="40000"/>
                    <a:lumOff val="60000"/>
                  </a:schemeClr>
                </a:solidFill>
                <a:latin typeface="Courier New" panose="02070309020205020404" pitchFamily="49" charset="0"/>
              </a:rPr>
              <a:t>isnr</a:t>
            </a:r>
            <a:r>
              <a:rPr lang="en-IN" sz="1400" dirty="0">
                <a:solidFill>
                  <a:schemeClr val="bg2">
                    <a:lumMod val="40000"/>
                    <a:lumOff val="60000"/>
                  </a:schemeClr>
                </a:solidFill>
                <a:latin typeface="Courier New" panose="02070309020205020404" pitchFamily="49" charset="0"/>
              </a:rPr>
              <a:t>(x, y):</a:t>
            </a:r>
          </a:p>
          <a:p>
            <a:r>
              <a:rPr lang="en-IN" sz="1400" dirty="0">
                <a:solidFill>
                  <a:schemeClr val="bg2">
                    <a:lumMod val="40000"/>
                    <a:lumOff val="60000"/>
                  </a:schemeClr>
                </a:solidFill>
                <a:latin typeface="Courier New" panose="02070309020205020404" pitchFamily="49" charset="0"/>
              </a:rPr>
              <a:t>    </a:t>
            </a:r>
          </a:p>
          <a:p>
            <a:r>
              <a:rPr lang="en-IN" sz="1400" dirty="0">
                <a:solidFill>
                  <a:schemeClr val="bg2">
                    <a:lumMod val="40000"/>
                    <a:lumOff val="60000"/>
                  </a:schemeClr>
                </a:solidFill>
                <a:latin typeface="Courier New" panose="02070309020205020404" pitchFamily="49" charset="0"/>
              </a:rPr>
              <a:t>    noise = x - y</a:t>
            </a:r>
          </a:p>
          <a:p>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mse</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(noise))</a:t>
            </a:r>
          </a:p>
          <a:p>
            <a:r>
              <a:rPr lang="en-IN" sz="1400" dirty="0">
                <a:solidFill>
                  <a:schemeClr val="bg2">
                    <a:lumMod val="40000"/>
                    <a:lumOff val="60000"/>
                  </a:schemeClr>
                </a:solidFill>
                <a:latin typeface="Courier New" panose="02070309020205020404" pitchFamily="49" charset="0"/>
              </a:rPr>
              <a:t>    return 10 * np.log10(</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(x))/</a:t>
            </a:r>
            <a:r>
              <a:rPr lang="en-IN" sz="1400" dirty="0" err="1">
                <a:solidFill>
                  <a:schemeClr val="bg2">
                    <a:lumMod val="40000"/>
                    <a:lumOff val="60000"/>
                  </a:schemeClr>
                </a:solidFill>
                <a:latin typeface="Courier New" panose="02070309020205020404" pitchFamily="49" charset="0"/>
              </a:rPr>
              <a:t>mse</a:t>
            </a:r>
            <a:r>
              <a:rPr lang="en-IN" sz="1400" dirty="0">
                <a:solidFill>
                  <a:schemeClr val="bg2">
                    <a:lumMod val="40000"/>
                    <a:lumOff val="60000"/>
                  </a:schemeClr>
                </a:solidFill>
                <a:latin typeface="Courier New" panose="02070309020205020404" pitchFamily="49" charset="0"/>
              </a:rPr>
              <a: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Create signal</a:t>
            </a:r>
          </a:p>
          <a:p>
            <a:r>
              <a:rPr lang="en-IN" sz="1400" dirty="0">
                <a:solidFill>
                  <a:schemeClr val="bg2">
                    <a:lumMod val="40000"/>
                    <a:lumOff val="60000"/>
                  </a:schemeClr>
                </a:solidFill>
                <a:latin typeface="Courier New" panose="02070309020205020404" pitchFamily="49" charset="0"/>
              </a:rPr>
              <a:t>length = 500</a:t>
            </a:r>
          </a:p>
          <a:p>
            <a:r>
              <a:rPr lang="en-IN" sz="1400" dirty="0">
                <a:solidFill>
                  <a:schemeClr val="bg2">
                    <a:lumMod val="40000"/>
                    <a:lumOff val="60000"/>
                  </a:schemeClr>
                </a:solidFill>
                <a:latin typeface="Courier New" panose="02070309020205020404" pitchFamily="49" charset="0"/>
              </a:rPr>
              <a:t>t = </a:t>
            </a:r>
            <a:r>
              <a:rPr lang="en-IN" sz="1400" dirty="0" err="1">
                <a:solidFill>
                  <a:schemeClr val="bg2">
                    <a:lumMod val="40000"/>
                    <a:lumOff val="60000"/>
                  </a:schemeClr>
                </a:solidFill>
                <a:latin typeface="Courier New" panose="02070309020205020404" pitchFamily="49" charset="0"/>
              </a:rPr>
              <a:t>np.linspace</a:t>
            </a:r>
            <a:r>
              <a:rPr lang="en-IN" sz="1400" dirty="0">
                <a:solidFill>
                  <a:schemeClr val="bg2">
                    <a:lumMod val="40000"/>
                    <a:lumOff val="60000"/>
                  </a:schemeClr>
                </a:solidFill>
                <a:latin typeface="Courier New" panose="02070309020205020404" pitchFamily="49" charset="0"/>
              </a:rPr>
              <a:t>(0, 10, length)</a:t>
            </a:r>
          </a:p>
          <a:p>
            <a:r>
              <a:rPr lang="en-IN" sz="1400" dirty="0">
                <a:solidFill>
                  <a:schemeClr val="bg2">
                    <a:lumMod val="40000"/>
                    <a:lumOff val="60000"/>
                  </a:schemeClr>
                </a:solidFill>
                <a:latin typeface="Courier New" panose="02070309020205020404" pitchFamily="49" charset="0"/>
              </a:rPr>
              <a:t>Fs = 50</a:t>
            </a:r>
          </a:p>
          <a:p>
            <a:r>
              <a:rPr lang="en-IN" sz="1400" dirty="0">
                <a:solidFill>
                  <a:schemeClr val="bg2">
                    <a:lumMod val="40000"/>
                    <a:lumOff val="60000"/>
                  </a:schemeClr>
                </a:solidFill>
                <a:latin typeface="Courier New" panose="02070309020205020404" pitchFamily="49" charset="0"/>
              </a:rPr>
              <a:t>amp = 5</a:t>
            </a:r>
          </a:p>
          <a:p>
            <a:r>
              <a:rPr lang="en-IN" sz="1400" dirty="0">
                <a:solidFill>
                  <a:schemeClr val="bg2">
                    <a:lumMod val="40000"/>
                    <a:lumOff val="60000"/>
                  </a:schemeClr>
                </a:solidFill>
                <a:latin typeface="Courier New" panose="02070309020205020404" pitchFamily="49" charset="0"/>
              </a:rPr>
              <a:t>f = 2.0</a:t>
            </a:r>
          </a:p>
          <a:p>
            <a:r>
              <a:rPr lang="en-IN" sz="1400" dirty="0">
                <a:solidFill>
                  <a:schemeClr val="bg2">
                    <a:lumMod val="40000"/>
                    <a:lumOff val="60000"/>
                  </a:schemeClr>
                </a:solidFill>
                <a:latin typeface="Courier New" panose="02070309020205020404" pitchFamily="49" charset="0"/>
              </a:rPr>
              <a:t>x1 = amp * </a:t>
            </a:r>
            <a:r>
              <a:rPr lang="en-IN" sz="1400" dirty="0" err="1">
                <a:solidFill>
                  <a:schemeClr val="bg2">
                    <a:lumMod val="40000"/>
                    <a:lumOff val="60000"/>
                  </a:schemeClr>
                </a:solidFill>
                <a:latin typeface="Courier New" panose="02070309020205020404" pitchFamily="49" charset="0"/>
              </a:rPr>
              <a:t>np.sin</a:t>
            </a:r>
            <a:r>
              <a:rPr lang="en-IN" sz="1400" dirty="0">
                <a:solidFill>
                  <a:schemeClr val="bg2">
                    <a:lumMod val="40000"/>
                    <a:lumOff val="60000"/>
                  </a:schemeClr>
                </a:solidFill>
                <a:latin typeface="Courier New" panose="02070309020205020404" pitchFamily="49" charset="0"/>
              </a:rPr>
              <a:t>(2*</a:t>
            </a:r>
            <a:r>
              <a:rPr lang="en-IN" sz="1400" dirty="0" err="1">
                <a:solidFill>
                  <a:schemeClr val="bg2">
                    <a:lumMod val="40000"/>
                    <a:lumOff val="60000"/>
                  </a:schemeClr>
                </a:solidFill>
                <a:latin typeface="Courier New" panose="02070309020205020404" pitchFamily="49" charset="0"/>
              </a:rPr>
              <a:t>np.pi</a:t>
            </a:r>
            <a:r>
              <a:rPr lang="en-IN" sz="1400" dirty="0">
                <a:solidFill>
                  <a:schemeClr val="bg2">
                    <a:lumMod val="40000"/>
                    <a:lumOff val="60000"/>
                  </a:schemeClr>
                </a:solidFill>
                <a:latin typeface="Courier New" panose="02070309020205020404" pitchFamily="49" charset="0"/>
              </a:rPr>
              <a:t>*f*t) * </a:t>
            </a:r>
            <a:r>
              <a:rPr lang="en-IN" sz="1400" dirty="0" err="1">
                <a:solidFill>
                  <a:schemeClr val="bg2">
                    <a:lumMod val="40000"/>
                    <a:lumOff val="60000"/>
                  </a:schemeClr>
                </a:solidFill>
                <a:latin typeface="Courier New" panose="02070309020205020404" pitchFamily="49" charset="0"/>
              </a:rPr>
              <a:t>np.exp</a:t>
            </a:r>
            <a:r>
              <a:rPr lang="en-IN" sz="1400" dirty="0">
                <a:solidFill>
                  <a:schemeClr val="bg2">
                    <a:lumMod val="40000"/>
                    <a:lumOff val="60000"/>
                  </a:schemeClr>
                </a:solidFill>
                <a:latin typeface="Courier New" panose="02070309020205020404" pitchFamily="49" charset="0"/>
              </a:rPr>
              <a:t>(-t)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Modulation</a:t>
            </a:r>
          </a:p>
          <a:p>
            <a:r>
              <a:rPr lang="en-IN" sz="1400" dirty="0">
                <a:solidFill>
                  <a:schemeClr val="bg2">
                    <a:lumMod val="40000"/>
                    <a:lumOff val="60000"/>
                  </a:schemeClr>
                </a:solidFill>
                <a:latin typeface="Courier New" panose="02070309020205020404" pitchFamily="49" charset="0"/>
              </a:rPr>
              <a:t>s0 = 0.16 </a:t>
            </a:r>
          </a:p>
          <a:p>
            <a:r>
              <a:rPr lang="en-IN" sz="1400" dirty="0">
                <a:solidFill>
                  <a:schemeClr val="bg2">
                    <a:lumMod val="40000"/>
                    <a:lumOff val="60000"/>
                  </a:schemeClr>
                </a:solidFill>
                <a:latin typeface="Courier New" panose="02070309020205020404" pitchFamily="49" charset="0"/>
              </a:rPr>
              <a:t>a = 1.1</a:t>
            </a:r>
          </a:p>
          <a:p>
            <a:r>
              <a:rPr lang="en-IN" sz="1400" dirty="0">
                <a:solidFill>
                  <a:schemeClr val="bg2">
                    <a:lumMod val="40000"/>
                    <a:lumOff val="60000"/>
                  </a:schemeClr>
                </a:solidFill>
                <a:latin typeface="Courier New" panose="02070309020205020404" pitchFamily="49" charset="0"/>
              </a:rPr>
              <a:t>b = 1/a</a:t>
            </a:r>
          </a:p>
          <a:p>
            <a:r>
              <a:rPr lang="en-IN" sz="1400" dirty="0" err="1">
                <a:solidFill>
                  <a:schemeClr val="bg2">
                    <a:lumMod val="40000"/>
                    <a:lumOff val="60000"/>
                  </a:schemeClr>
                </a:solidFill>
                <a:latin typeface="Courier New" panose="02070309020205020404" pitchFamily="49" charset="0"/>
              </a:rPr>
              <a:t>msong_out</a:t>
            </a:r>
            <a:r>
              <a:rPr lang="en-IN" sz="1400" dirty="0">
                <a:solidFill>
                  <a:schemeClr val="bg2">
                    <a:lumMod val="40000"/>
                    <a:lumOff val="60000"/>
                  </a:schemeClr>
                </a:solidFill>
                <a:latin typeface="Courier New" panose="02070309020205020404" pitchFamily="49" charset="0"/>
              </a:rPr>
              <a:t>, </a:t>
            </a:r>
            <a:r>
              <a:rPr lang="en-IN" sz="1400" dirty="0" err="1">
                <a:solidFill>
                  <a:schemeClr val="bg2">
                    <a:lumMod val="40000"/>
                    <a:lumOff val="60000"/>
                  </a:schemeClr>
                </a:solidFill>
                <a:latin typeface="Courier New" panose="02070309020205020404" pitchFamily="49" charset="0"/>
              </a:rPr>
              <a:t>msong_pred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delta_msong</a:t>
            </a:r>
            <a:r>
              <a:rPr lang="en-IN" sz="1400" dirty="0">
                <a:solidFill>
                  <a:schemeClr val="bg2">
                    <a:lumMod val="40000"/>
                    <a:lumOff val="60000"/>
                  </a:schemeClr>
                </a:solidFill>
                <a:latin typeface="Courier New" panose="02070309020205020404" pitchFamily="49" charset="0"/>
              </a:rPr>
              <a:t>(x1, s0, a, 1/a);</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Demodulation</a:t>
            </a:r>
          </a:p>
          <a:p>
            <a:r>
              <a:rPr lang="en-IN" sz="1400" dirty="0" err="1">
                <a:solidFill>
                  <a:schemeClr val="bg2">
                    <a:lumMod val="40000"/>
                    <a:lumOff val="60000"/>
                  </a:schemeClr>
                </a:solidFill>
                <a:latin typeface="Courier New" panose="02070309020205020404" pitchFamily="49" charset="0"/>
              </a:rPr>
              <a:t>msong_demod</a:t>
            </a:r>
            <a:r>
              <a:rPr lang="en-IN" sz="1400" dirty="0">
                <a:solidFill>
                  <a:schemeClr val="bg2">
                    <a:lumMod val="40000"/>
                    <a:lumOff val="60000"/>
                  </a:schemeClr>
                </a:solidFill>
                <a:latin typeface="Courier New" panose="02070309020205020404" pitchFamily="49" charset="0"/>
              </a:rPr>
              <a:t> = </a:t>
            </a:r>
            <a:r>
              <a:rPr lang="en-IN" sz="1400" dirty="0" err="1">
                <a:solidFill>
                  <a:schemeClr val="bg2">
                    <a:lumMod val="40000"/>
                    <a:lumOff val="60000"/>
                  </a:schemeClr>
                </a:solidFill>
                <a:latin typeface="Courier New" panose="02070309020205020404" pitchFamily="49" charset="0"/>
              </a:rPr>
              <a:t>delta_msong_demod</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msong_out</a:t>
            </a:r>
            <a:r>
              <a:rPr lang="en-IN" sz="1400" dirty="0">
                <a:solidFill>
                  <a:schemeClr val="bg2">
                    <a:lumMod val="40000"/>
                    <a:lumOff val="60000"/>
                  </a:schemeClr>
                </a:solidFill>
                <a:latin typeface="Courier New" panose="02070309020205020404" pitchFamily="49" charset="0"/>
              </a:rPr>
              <a:t>, s0, a, 1/a, f, Fs);</a:t>
            </a:r>
            <a:endParaRPr lang="en-IN" sz="1400" b="0" dirty="0">
              <a:solidFill>
                <a:schemeClr val="bg2">
                  <a:lumMod val="40000"/>
                  <a:lumOff val="60000"/>
                </a:schemeClr>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63C868AE-313D-4F3C-9F86-F647558DF10B}"/>
              </a:ext>
            </a:extLst>
          </p:cNvPr>
          <p:cNvSpPr/>
          <p:nvPr/>
        </p:nvSpPr>
        <p:spPr>
          <a:xfrm>
            <a:off x="6639340" y="1397713"/>
            <a:ext cx="5552660" cy="5047536"/>
          </a:xfrm>
          <a:prstGeom prst="rect">
            <a:avLst/>
          </a:prstGeom>
        </p:spPr>
        <p:txBody>
          <a:bodyPr wrap="square">
            <a:spAutoFit/>
          </a:bodyPr>
          <a:lstStyle/>
          <a:p>
            <a:r>
              <a:rPr lang="en-IN" sz="1400" dirty="0">
                <a:solidFill>
                  <a:schemeClr val="bg2">
                    <a:lumMod val="40000"/>
                    <a:lumOff val="60000"/>
                  </a:schemeClr>
                </a:solidFill>
                <a:latin typeface="Courier New" panose="02070309020205020404" pitchFamily="49" charset="0"/>
              </a:rPr>
              <a:t># MSE</a:t>
            </a:r>
          </a:p>
          <a:p>
            <a:r>
              <a:rPr lang="en-IN" sz="1400" dirty="0">
                <a:solidFill>
                  <a:schemeClr val="bg2">
                    <a:lumMod val="40000"/>
                    <a:lumOff val="60000"/>
                  </a:schemeClr>
                </a:solidFill>
                <a:latin typeface="Courier New" panose="02070309020205020404" pitchFamily="49" charset="0"/>
              </a:rPr>
              <a:t>dm_pred_snr1 = </a:t>
            </a:r>
            <a:r>
              <a:rPr lang="en-IN" sz="1400" dirty="0" err="1">
                <a:solidFill>
                  <a:schemeClr val="bg2">
                    <a:lumMod val="40000"/>
                    <a:lumOff val="60000"/>
                  </a:schemeClr>
                </a:solidFill>
                <a:latin typeface="Courier New" panose="02070309020205020404" pitchFamily="49" charset="0"/>
              </a:rPr>
              <a:t>isnr</a:t>
            </a:r>
            <a:r>
              <a:rPr lang="en-IN" sz="1400" dirty="0">
                <a:solidFill>
                  <a:schemeClr val="bg2">
                    <a:lumMod val="40000"/>
                    <a:lumOff val="60000"/>
                  </a:schemeClr>
                </a:solidFill>
                <a:latin typeface="Courier New" panose="02070309020205020404" pitchFamily="49" charset="0"/>
              </a:rPr>
              <a:t>(x1, </a:t>
            </a:r>
            <a:r>
              <a:rPr lang="en-IN" sz="1400" dirty="0" err="1">
                <a:solidFill>
                  <a:schemeClr val="bg2">
                    <a:lumMod val="40000"/>
                    <a:lumOff val="60000"/>
                  </a:schemeClr>
                </a:solidFill>
                <a:latin typeface="Courier New" panose="02070309020205020404" pitchFamily="49" charset="0"/>
              </a:rPr>
              <a:t>msong_pred</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dm_demod_mse1 = </a:t>
            </a:r>
            <a:r>
              <a:rPr lang="en-IN" sz="1400" dirty="0" err="1">
                <a:solidFill>
                  <a:schemeClr val="bg2">
                    <a:lumMod val="40000"/>
                    <a:lumOff val="60000"/>
                  </a:schemeClr>
                </a:solidFill>
                <a:latin typeface="Courier New" panose="02070309020205020404" pitchFamily="49" charset="0"/>
              </a:rPr>
              <a:t>np.mean</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np.square</a:t>
            </a:r>
            <a:r>
              <a:rPr lang="en-IN" sz="1400" dirty="0">
                <a:solidFill>
                  <a:schemeClr val="bg2">
                    <a:lumMod val="40000"/>
                    <a:lumOff val="60000"/>
                  </a:schemeClr>
                </a:solidFill>
                <a:latin typeface="Courier New" panose="02070309020205020404" pitchFamily="49" charset="0"/>
              </a:rPr>
              <a:t>(x1 - </a:t>
            </a:r>
            <a:r>
              <a:rPr lang="en-IN" sz="1400" dirty="0" err="1">
                <a:solidFill>
                  <a:schemeClr val="bg2">
                    <a:lumMod val="40000"/>
                    <a:lumOff val="60000"/>
                  </a:schemeClr>
                </a:solidFill>
                <a:latin typeface="Courier New" panose="02070309020205020404" pitchFamily="49" charset="0"/>
              </a:rPr>
              <a:t>msong_demod</a:t>
            </a:r>
            <a:r>
              <a:rPr lang="en-IN" sz="1400" dirty="0">
                <a:solidFill>
                  <a:schemeClr val="bg2">
                    <a:lumMod val="40000"/>
                    <a:lumOff val="60000"/>
                  </a:schemeClr>
                </a:solidFill>
                <a:latin typeface="Courier New" panose="02070309020205020404" pitchFamily="49" charset="0"/>
              </a:rPr>
              <a:t>))</a:t>
            </a:r>
          </a:p>
          <a:p>
            <a:r>
              <a:rPr lang="en-IN" sz="1400" dirty="0">
                <a:solidFill>
                  <a:schemeClr val="bg2">
                    <a:lumMod val="40000"/>
                    <a:lumOff val="60000"/>
                  </a:schemeClr>
                </a:solidFill>
                <a:latin typeface="Courier New" panose="02070309020205020404" pitchFamily="49" charset="0"/>
              </a:rPr>
              <a:t>print("SNR: ",dm_pred_snr1)</a:t>
            </a:r>
          </a:p>
          <a:p>
            <a:r>
              <a:rPr lang="en-IN" sz="1400" dirty="0">
                <a:solidFill>
                  <a:schemeClr val="bg2">
                    <a:lumMod val="40000"/>
                    <a:lumOff val="60000"/>
                  </a:schemeClr>
                </a:solidFill>
                <a:latin typeface="Courier New" panose="02070309020205020404" pitchFamily="49" charset="0"/>
              </a:rPr>
              <a:t>print("Mean Squared Error: ",dm_demod_mse1)</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 Plot results</a:t>
            </a:r>
          </a:p>
          <a:p>
            <a:r>
              <a:rPr lang="en-IN" sz="1400" dirty="0">
                <a:solidFill>
                  <a:schemeClr val="bg2">
                    <a:lumMod val="40000"/>
                    <a:lumOff val="60000"/>
                  </a:schemeClr>
                </a:solidFill>
                <a:latin typeface="Courier New" panose="02070309020205020404" pitchFamily="49" charset="0"/>
              </a:rPr>
              <a:t>fig = </a:t>
            </a:r>
            <a:r>
              <a:rPr lang="en-IN" sz="1400" dirty="0" err="1">
                <a:solidFill>
                  <a:schemeClr val="bg2">
                    <a:lumMod val="40000"/>
                    <a:lumOff val="60000"/>
                  </a:schemeClr>
                </a:solidFill>
                <a:latin typeface="Courier New" panose="02070309020205020404" pitchFamily="49" charset="0"/>
              </a:rPr>
              <a:t>plt.figure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figsize</a:t>
            </a:r>
            <a:r>
              <a:rPr lang="en-IN" sz="1400" dirty="0">
                <a:solidFill>
                  <a:schemeClr val="bg2">
                    <a:lumMod val="40000"/>
                    <a:lumOff val="60000"/>
                  </a:schemeClr>
                </a:solidFill>
                <a:latin typeface="Courier New" panose="02070309020205020404" pitchFamily="49" charset="0"/>
              </a:rPr>
              <a:t>=(30, 10))</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x1)</a:t>
            </a:r>
          </a:p>
          <a:p>
            <a:r>
              <a:rPr lang="en-IN" sz="1400" dirty="0" err="1">
                <a:solidFill>
                  <a:schemeClr val="bg2">
                    <a:lumMod val="40000"/>
                    <a:lumOff val="60000"/>
                  </a:schemeClr>
                </a:solidFill>
                <a:latin typeface="Courier New" panose="02070309020205020404" pitchFamily="49" charset="0"/>
              </a:rPr>
              <a:t>plt.step</a:t>
            </a:r>
            <a:r>
              <a:rPr lang="en-IN" sz="1400" dirty="0">
                <a:solidFill>
                  <a:schemeClr val="bg2">
                    <a:lumMod val="40000"/>
                    <a:lumOff val="60000"/>
                  </a:schemeClr>
                </a:solidFill>
                <a:latin typeface="Courier New" panose="02070309020205020404" pitchFamily="49" charset="0"/>
              </a:rPr>
              <a:t>(t, </a:t>
            </a:r>
            <a:r>
              <a:rPr lang="en-IN" sz="1400" dirty="0" err="1">
                <a:solidFill>
                  <a:schemeClr val="bg2">
                    <a:lumMod val="40000"/>
                    <a:lumOff val="60000"/>
                  </a:schemeClr>
                </a:solidFill>
                <a:latin typeface="Courier New" panose="02070309020205020404" pitchFamily="49" charset="0"/>
              </a:rPr>
              <a:t>msong_pred</a:t>
            </a:r>
            <a:r>
              <a:rPr lang="en-IN" sz="1400" dirty="0">
                <a:solidFill>
                  <a:schemeClr val="bg2">
                    <a:lumMod val="40000"/>
                    <a:lumOff val="60000"/>
                  </a:schemeClr>
                </a:solidFill>
                <a:latin typeface="Courier New" panose="02070309020205020404" pitchFamily="49" charset="0"/>
              </a:rPr>
              <a:t>)</a:t>
            </a:r>
          </a:p>
          <a:p>
            <a:r>
              <a:rPr lang="en-IN" sz="1400" dirty="0" err="1">
                <a:solidFill>
                  <a:schemeClr val="bg2">
                    <a:lumMod val="40000"/>
                    <a:lumOff val="60000"/>
                  </a:schemeClr>
                </a:solidFill>
                <a:latin typeface="Courier New" panose="02070309020205020404" pitchFamily="49" charset="0"/>
              </a:rPr>
              <a:t>plt.title</a:t>
            </a:r>
            <a:r>
              <a:rPr lang="en-IN" sz="1400" dirty="0">
                <a:solidFill>
                  <a:schemeClr val="bg2">
                    <a:lumMod val="40000"/>
                    <a:lumOff val="60000"/>
                  </a:schemeClr>
                </a:solidFill>
                <a:latin typeface="Courier New" panose="02070309020205020404" pitchFamily="49" charset="0"/>
              </a:rPr>
              <a:t>('ADM - Modified SONG Algorithm')</a:t>
            </a:r>
          </a:p>
          <a:p>
            <a:r>
              <a:rPr lang="en-IN" sz="1400" dirty="0" err="1">
                <a:solidFill>
                  <a:schemeClr val="bg2">
                    <a:lumMod val="40000"/>
                    <a:lumOff val="60000"/>
                  </a:schemeClr>
                </a:solidFill>
                <a:latin typeface="Courier New" panose="02070309020205020404" pitchFamily="49" charset="0"/>
              </a:rPr>
              <a:t>plt.xlabel</a:t>
            </a:r>
            <a:r>
              <a:rPr lang="en-IN" sz="1400" dirty="0">
                <a:solidFill>
                  <a:schemeClr val="bg2">
                    <a:lumMod val="40000"/>
                    <a:lumOff val="60000"/>
                  </a:schemeClr>
                </a:solidFill>
                <a:latin typeface="Courier New" panose="02070309020205020404" pitchFamily="49" charset="0"/>
              </a:rPr>
              <a:t>('Time(s)')</a:t>
            </a:r>
          </a:p>
          <a:p>
            <a:r>
              <a:rPr lang="en-IN" sz="1400" dirty="0" err="1">
                <a:solidFill>
                  <a:schemeClr val="bg2">
                    <a:lumMod val="40000"/>
                    <a:lumOff val="60000"/>
                  </a:schemeClr>
                </a:solidFill>
                <a:latin typeface="Courier New" panose="02070309020205020404" pitchFamily="49" charset="0"/>
              </a:rPr>
              <a:t>plt.ylabel</a:t>
            </a:r>
            <a:r>
              <a:rPr lang="en-IN" sz="1400" dirty="0">
                <a:solidFill>
                  <a:schemeClr val="bg2">
                    <a:lumMod val="40000"/>
                    <a:lumOff val="60000"/>
                  </a:schemeClr>
                </a:solidFill>
                <a:latin typeface="Courier New" panose="02070309020205020404" pitchFamily="49" charset="0"/>
              </a:rPr>
              <a:t>('Amplitude(V)')</a:t>
            </a:r>
          </a:p>
          <a:p>
            <a:r>
              <a:rPr lang="en-IN" sz="1400" dirty="0" err="1">
                <a:solidFill>
                  <a:schemeClr val="bg2">
                    <a:lumMod val="40000"/>
                    <a:lumOff val="60000"/>
                  </a:schemeClr>
                </a:solidFill>
                <a:latin typeface="Courier New" panose="02070309020205020404" pitchFamily="49" charset="0"/>
              </a:rPr>
              <a:t>plt.legend</a:t>
            </a:r>
            <a:r>
              <a:rPr lang="en-IN" sz="1400" dirty="0">
                <a:solidFill>
                  <a:schemeClr val="bg2">
                    <a:lumMod val="40000"/>
                    <a:lumOff val="60000"/>
                  </a:schemeClr>
                </a:solidFill>
                <a:latin typeface="Courier New" panose="02070309020205020404" pitchFamily="49" charset="0"/>
              </a:rPr>
              <a:t>(['Input', 'MSONG </a:t>
            </a:r>
            <a:r>
              <a:rPr lang="en-IN" sz="1400" dirty="0" err="1">
                <a:solidFill>
                  <a:schemeClr val="bg2">
                    <a:lumMod val="40000"/>
                    <a:lumOff val="60000"/>
                  </a:schemeClr>
                </a:solidFill>
                <a:latin typeface="Courier New" panose="02070309020205020404" pitchFamily="49" charset="0"/>
              </a:rPr>
              <a:t>pred</a:t>
            </a:r>
            <a:r>
              <a:rPr lang="en-IN" sz="1400" dirty="0">
                <a:solidFill>
                  <a:schemeClr val="bg2">
                    <a:lumMod val="40000"/>
                    <a:lumOff val="60000"/>
                  </a:schemeClr>
                </a:solidFill>
                <a:latin typeface="Courier New" panose="02070309020205020404" pitchFamily="49" charset="0"/>
              </a:rPr>
              <a:t>'])</a:t>
            </a:r>
          </a:p>
          <a:p>
            <a:br>
              <a:rPr lang="en-IN" sz="1400" dirty="0">
                <a:solidFill>
                  <a:schemeClr val="bg2">
                    <a:lumMod val="40000"/>
                    <a:lumOff val="60000"/>
                  </a:schemeClr>
                </a:solidFill>
                <a:latin typeface="Courier New" panose="02070309020205020404" pitchFamily="49" charset="0"/>
              </a:rPr>
            </a:br>
            <a:r>
              <a:rPr lang="en-IN" sz="1400" dirty="0">
                <a:solidFill>
                  <a:schemeClr val="bg2">
                    <a:lumMod val="40000"/>
                    <a:lumOff val="60000"/>
                  </a:schemeClr>
                </a:solidFill>
                <a:latin typeface="Courier New" panose="02070309020205020404" pitchFamily="49" charset="0"/>
              </a:rPr>
              <a:t>fig2 = </a:t>
            </a:r>
            <a:r>
              <a:rPr lang="en-IN" sz="1400" dirty="0" err="1">
                <a:solidFill>
                  <a:schemeClr val="bg2">
                    <a:lumMod val="40000"/>
                    <a:lumOff val="60000"/>
                  </a:schemeClr>
                </a:solidFill>
                <a:latin typeface="Courier New" panose="02070309020205020404" pitchFamily="49" charset="0"/>
              </a:rPr>
              <a:t>plt.figure</a:t>
            </a:r>
            <a:r>
              <a:rPr lang="en-IN" sz="1400" dirty="0">
                <a:solidFill>
                  <a:schemeClr val="bg2">
                    <a:lumMod val="40000"/>
                    <a:lumOff val="60000"/>
                  </a:schemeClr>
                </a:solidFill>
                <a:latin typeface="Courier New" panose="02070309020205020404" pitchFamily="49" charset="0"/>
              </a:rPr>
              <a:t>(</a:t>
            </a:r>
            <a:r>
              <a:rPr lang="en-IN" sz="1400" dirty="0" err="1">
                <a:solidFill>
                  <a:schemeClr val="bg2">
                    <a:lumMod val="40000"/>
                    <a:lumOff val="60000"/>
                  </a:schemeClr>
                </a:solidFill>
                <a:latin typeface="Courier New" panose="02070309020205020404" pitchFamily="49" charset="0"/>
              </a:rPr>
              <a:t>figsize</a:t>
            </a:r>
            <a:r>
              <a:rPr lang="en-IN" sz="1400" dirty="0">
                <a:solidFill>
                  <a:schemeClr val="bg2">
                    <a:lumMod val="40000"/>
                    <a:lumOff val="60000"/>
                  </a:schemeClr>
                </a:solidFill>
                <a:latin typeface="Courier New" panose="02070309020205020404" pitchFamily="49" charset="0"/>
              </a:rPr>
              <a:t>=(30, 10))</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x1)</a:t>
            </a:r>
          </a:p>
          <a:p>
            <a:r>
              <a:rPr lang="en-IN" sz="1400" dirty="0" err="1">
                <a:solidFill>
                  <a:schemeClr val="bg2">
                    <a:lumMod val="40000"/>
                    <a:lumOff val="60000"/>
                  </a:schemeClr>
                </a:solidFill>
                <a:latin typeface="Courier New" panose="02070309020205020404" pitchFamily="49" charset="0"/>
              </a:rPr>
              <a:t>plt.plot</a:t>
            </a:r>
            <a:r>
              <a:rPr lang="en-IN" sz="1400" dirty="0">
                <a:solidFill>
                  <a:schemeClr val="bg2">
                    <a:lumMod val="40000"/>
                    <a:lumOff val="60000"/>
                  </a:schemeClr>
                </a:solidFill>
                <a:latin typeface="Courier New" panose="02070309020205020404" pitchFamily="49" charset="0"/>
              </a:rPr>
              <a:t>(t, </a:t>
            </a:r>
            <a:r>
              <a:rPr lang="en-IN" sz="1400" dirty="0" err="1">
                <a:solidFill>
                  <a:schemeClr val="bg2">
                    <a:lumMod val="40000"/>
                    <a:lumOff val="60000"/>
                  </a:schemeClr>
                </a:solidFill>
                <a:latin typeface="Courier New" panose="02070309020205020404" pitchFamily="49" charset="0"/>
              </a:rPr>
              <a:t>msong_demod</a:t>
            </a:r>
            <a:r>
              <a:rPr lang="en-IN" sz="1400" dirty="0">
                <a:solidFill>
                  <a:schemeClr val="bg2">
                    <a:lumMod val="40000"/>
                    <a:lumOff val="60000"/>
                  </a:schemeClr>
                </a:solidFill>
                <a:latin typeface="Courier New" panose="02070309020205020404" pitchFamily="49" charset="0"/>
              </a:rPr>
              <a:t>)</a:t>
            </a:r>
          </a:p>
          <a:p>
            <a:r>
              <a:rPr lang="en-IN" sz="1400" dirty="0" err="1">
                <a:solidFill>
                  <a:schemeClr val="bg2">
                    <a:lumMod val="40000"/>
                    <a:lumOff val="60000"/>
                  </a:schemeClr>
                </a:solidFill>
                <a:latin typeface="Courier New" panose="02070309020205020404" pitchFamily="49" charset="0"/>
              </a:rPr>
              <a:t>plt.title</a:t>
            </a:r>
            <a:r>
              <a:rPr lang="en-IN" sz="1400" dirty="0">
                <a:solidFill>
                  <a:schemeClr val="bg2">
                    <a:lumMod val="40000"/>
                    <a:lumOff val="60000"/>
                  </a:schemeClr>
                </a:solidFill>
                <a:latin typeface="Courier New" panose="02070309020205020404" pitchFamily="49" charset="0"/>
              </a:rPr>
              <a:t>('ADM - Modified SONG Algorithm')</a:t>
            </a:r>
          </a:p>
          <a:p>
            <a:r>
              <a:rPr lang="en-IN" sz="1400" dirty="0" err="1">
                <a:solidFill>
                  <a:schemeClr val="bg2">
                    <a:lumMod val="40000"/>
                    <a:lumOff val="60000"/>
                  </a:schemeClr>
                </a:solidFill>
                <a:latin typeface="Courier New" panose="02070309020205020404" pitchFamily="49" charset="0"/>
              </a:rPr>
              <a:t>plt.xlabel</a:t>
            </a:r>
            <a:r>
              <a:rPr lang="en-IN" sz="1400" dirty="0">
                <a:solidFill>
                  <a:schemeClr val="bg2">
                    <a:lumMod val="40000"/>
                    <a:lumOff val="60000"/>
                  </a:schemeClr>
                </a:solidFill>
                <a:latin typeface="Courier New" panose="02070309020205020404" pitchFamily="49" charset="0"/>
              </a:rPr>
              <a:t>('Time(s)')</a:t>
            </a:r>
          </a:p>
          <a:p>
            <a:r>
              <a:rPr lang="en-IN" sz="1400" dirty="0" err="1">
                <a:solidFill>
                  <a:schemeClr val="bg2">
                    <a:lumMod val="40000"/>
                    <a:lumOff val="60000"/>
                  </a:schemeClr>
                </a:solidFill>
                <a:latin typeface="Courier New" panose="02070309020205020404" pitchFamily="49" charset="0"/>
              </a:rPr>
              <a:t>plt.ylabel</a:t>
            </a:r>
            <a:r>
              <a:rPr lang="en-IN" sz="1400" dirty="0">
                <a:solidFill>
                  <a:schemeClr val="bg2">
                    <a:lumMod val="40000"/>
                    <a:lumOff val="60000"/>
                  </a:schemeClr>
                </a:solidFill>
                <a:latin typeface="Courier New" panose="02070309020205020404" pitchFamily="49" charset="0"/>
              </a:rPr>
              <a:t>('Amplitude(V)')</a:t>
            </a:r>
          </a:p>
          <a:p>
            <a:r>
              <a:rPr lang="en-IN" sz="1400" dirty="0" err="1">
                <a:solidFill>
                  <a:schemeClr val="bg2">
                    <a:lumMod val="40000"/>
                    <a:lumOff val="60000"/>
                  </a:schemeClr>
                </a:solidFill>
                <a:latin typeface="Courier New" panose="02070309020205020404" pitchFamily="49" charset="0"/>
              </a:rPr>
              <a:t>plt.legend</a:t>
            </a:r>
            <a:r>
              <a:rPr lang="en-IN" sz="1400" dirty="0">
                <a:solidFill>
                  <a:schemeClr val="bg2">
                    <a:lumMod val="40000"/>
                    <a:lumOff val="60000"/>
                  </a:schemeClr>
                </a:solidFill>
                <a:latin typeface="Courier New" panose="02070309020205020404" pitchFamily="49" charset="0"/>
              </a:rPr>
              <a:t>(['Input', 'Demodulated Signal'])</a:t>
            </a:r>
            <a:endParaRPr lang="en-IN" sz="1400" b="0" dirty="0">
              <a:solidFill>
                <a:schemeClr val="bg2">
                  <a:lumMod val="40000"/>
                  <a:lumOff val="60000"/>
                </a:schemeClr>
              </a:solidFill>
              <a:effectLst/>
              <a:latin typeface="Courier New" panose="02070309020205020404" pitchFamily="49" charset="0"/>
            </a:endParaRPr>
          </a:p>
        </p:txBody>
      </p:sp>
    </p:spTree>
    <p:extLst>
      <p:ext uri="{BB962C8B-B14F-4D97-AF65-F5344CB8AC3E}">
        <p14:creationId xmlns:p14="http://schemas.microsoft.com/office/powerpoint/2010/main" val="799376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506895" y="-59565"/>
            <a:ext cx="10515600" cy="1325563"/>
          </a:xfrm>
        </p:spPr>
        <p:txBody>
          <a:bodyPr/>
          <a:lstStyle/>
          <a:p>
            <a:r>
              <a:rPr lang="en-IN" dirty="0">
                <a:latin typeface="SF Pro Display" panose="00000500000000000000" pitchFamily="50" charset="0"/>
                <a:ea typeface="SF Pro Display" panose="00000500000000000000" pitchFamily="50" charset="0"/>
              </a:rPr>
              <a:t>RESULTS</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515180" y="1054583"/>
            <a:ext cx="10863470" cy="5359469"/>
          </a:xfrm>
        </p:spPr>
        <p:txBody>
          <a:bodyPr>
            <a:normAutofit/>
          </a:bodyPr>
          <a:lstStyle/>
          <a:p>
            <a:pPr marL="0" indent="0" algn="just">
              <a:buNone/>
            </a:pPr>
            <a:r>
              <a:rPr lang="en-IN" b="1" dirty="0">
                <a:latin typeface="SF Pro Display" panose="00000500000000000000" pitchFamily="50" charset="0"/>
                <a:ea typeface="SF Pro Display" panose="00000500000000000000" pitchFamily="50" charset="0"/>
              </a:rPr>
              <a:t>Delta Modulation with uniform step size</a:t>
            </a:r>
          </a:p>
        </p:txBody>
      </p:sp>
      <p:sp>
        <p:nvSpPr>
          <p:cNvPr id="4" name="Rectangle 3">
            <a:extLst>
              <a:ext uri="{FF2B5EF4-FFF2-40B4-BE49-F238E27FC236}">
                <a16:creationId xmlns:a16="http://schemas.microsoft.com/office/drawing/2014/main" id="{59ADB66F-2761-4A65-987B-2B47BD43B97F}"/>
              </a:ext>
            </a:extLst>
          </p:cNvPr>
          <p:cNvSpPr/>
          <p:nvPr/>
        </p:nvSpPr>
        <p:spPr>
          <a:xfrm>
            <a:off x="506895" y="1491108"/>
            <a:ext cx="10515600" cy="369332"/>
          </a:xfrm>
          <a:prstGeom prst="rect">
            <a:avLst/>
          </a:prstGeom>
        </p:spPr>
        <p:txBody>
          <a:bodyPr wrap="square">
            <a:spAutoFit/>
          </a:bodyPr>
          <a:lstStyle/>
          <a:p>
            <a:r>
              <a:rPr lang="en-US" dirty="0">
                <a:solidFill>
                  <a:schemeClr val="bg2">
                    <a:lumMod val="40000"/>
                    <a:lumOff val="60000"/>
                  </a:schemeClr>
                </a:solidFill>
                <a:latin typeface="Courier New" panose="02070309020205020404" pitchFamily="49" charset="0"/>
              </a:rPr>
              <a:t>SNR: 1.574442201002264, Mean Squared Error: 0.14406363388523616</a:t>
            </a:r>
            <a:endParaRPr lang="en-IN" dirty="0">
              <a:solidFill>
                <a:schemeClr val="bg2">
                  <a:lumMod val="40000"/>
                  <a:lumOff val="60000"/>
                </a:schemeClr>
              </a:solidFill>
            </a:endParaRPr>
          </a:p>
        </p:txBody>
      </p:sp>
      <p:pic>
        <p:nvPicPr>
          <p:cNvPr id="4098" name="Picture 2">
            <a:extLst>
              <a:ext uri="{FF2B5EF4-FFF2-40B4-BE49-F238E27FC236}">
                <a16:creationId xmlns:a16="http://schemas.microsoft.com/office/drawing/2014/main" id="{3DCD7C90-7EFD-48B6-AF1A-D695166E9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65" y="2419889"/>
            <a:ext cx="6003235" cy="31704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F78F488-EFE9-464D-8368-00BA06ADC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086" y="2454883"/>
            <a:ext cx="5854149" cy="3091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160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506895" y="-59565"/>
            <a:ext cx="10515600" cy="1325563"/>
          </a:xfrm>
        </p:spPr>
        <p:txBody>
          <a:bodyPr/>
          <a:lstStyle/>
          <a:p>
            <a:r>
              <a:rPr lang="en-IN" dirty="0">
                <a:latin typeface="SF Pro Display" panose="00000500000000000000" pitchFamily="50" charset="0"/>
                <a:ea typeface="SF Pro Display" panose="00000500000000000000" pitchFamily="50" charset="0"/>
              </a:rPr>
              <a:t>RESULTS</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515180" y="1054583"/>
            <a:ext cx="10863470" cy="5359469"/>
          </a:xfrm>
        </p:spPr>
        <p:txBody>
          <a:bodyPr>
            <a:normAutofit/>
          </a:bodyPr>
          <a:lstStyle/>
          <a:p>
            <a:pPr marL="0" indent="0" algn="just">
              <a:buNone/>
            </a:pPr>
            <a:r>
              <a:rPr lang="en-IN" b="1" dirty="0">
                <a:latin typeface="SF Pro Display" panose="00000500000000000000" pitchFamily="50" charset="0"/>
                <a:ea typeface="SF Pro Display" panose="00000500000000000000" pitchFamily="50" charset="0"/>
              </a:rPr>
              <a:t>Adaptive Delta Modulation with Jayant Algorithm</a:t>
            </a:r>
          </a:p>
        </p:txBody>
      </p:sp>
      <p:sp>
        <p:nvSpPr>
          <p:cNvPr id="4" name="Rectangle 3">
            <a:extLst>
              <a:ext uri="{FF2B5EF4-FFF2-40B4-BE49-F238E27FC236}">
                <a16:creationId xmlns:a16="http://schemas.microsoft.com/office/drawing/2014/main" id="{59ADB66F-2761-4A65-987B-2B47BD43B97F}"/>
              </a:ext>
            </a:extLst>
          </p:cNvPr>
          <p:cNvSpPr/>
          <p:nvPr/>
        </p:nvSpPr>
        <p:spPr>
          <a:xfrm>
            <a:off x="506895" y="1552442"/>
            <a:ext cx="12006470" cy="369332"/>
          </a:xfrm>
          <a:prstGeom prst="rect">
            <a:avLst/>
          </a:prstGeom>
        </p:spPr>
        <p:txBody>
          <a:bodyPr wrap="square">
            <a:spAutoFit/>
          </a:bodyPr>
          <a:lstStyle/>
          <a:p>
            <a:r>
              <a:rPr lang="en-US" dirty="0">
                <a:solidFill>
                  <a:schemeClr val="bg2">
                    <a:lumMod val="40000"/>
                    <a:lumOff val="60000"/>
                  </a:schemeClr>
                </a:solidFill>
                <a:latin typeface="Courier New" panose="02070309020205020404" pitchFamily="49" charset="0"/>
              </a:rPr>
              <a:t>SNR:  4.351054551478331, Mean Squared Error:  0.1952860946160476</a:t>
            </a:r>
            <a:endParaRPr lang="en-IN" dirty="0">
              <a:solidFill>
                <a:schemeClr val="bg2">
                  <a:lumMod val="40000"/>
                  <a:lumOff val="60000"/>
                </a:schemeClr>
              </a:solidFill>
            </a:endParaRPr>
          </a:p>
        </p:txBody>
      </p:sp>
      <p:pic>
        <p:nvPicPr>
          <p:cNvPr id="5124" name="Picture 4">
            <a:extLst>
              <a:ext uri="{FF2B5EF4-FFF2-40B4-BE49-F238E27FC236}">
                <a16:creationId xmlns:a16="http://schemas.microsoft.com/office/drawing/2014/main" id="{C4B25AC6-D1B4-48CA-BF13-BEEC6F1A1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1" y="2555185"/>
            <a:ext cx="5876434" cy="310349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B56B6A4-CB76-40E5-9EB4-1049EEDD6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259" y="2555185"/>
            <a:ext cx="6103741" cy="322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0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960113" y="153192"/>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838200" y="1690688"/>
            <a:ext cx="10515600" cy="4351338"/>
          </a:xfrm>
        </p:spPr>
        <p:txBody>
          <a:bodyPr>
            <a:normAutofit/>
          </a:bodyPr>
          <a:lstStyle/>
          <a:p>
            <a:pPr algn="just"/>
            <a:r>
              <a:rPr lang="en-IN" sz="2400" dirty="0">
                <a:latin typeface="SF Pro Display" panose="00000500000000000000" pitchFamily="50" charset="0"/>
                <a:ea typeface="SF Pro Display" panose="00000500000000000000" pitchFamily="50" charset="0"/>
              </a:rPr>
              <a:t>Pulse code modulation is the process of representing the sequence of samples by a sequence of bits. Here each sample is represented by a bit pattern. It involves two steps, quantization and bit encoding. </a:t>
            </a:r>
          </a:p>
        </p:txBody>
      </p:sp>
      <p:pic>
        <p:nvPicPr>
          <p:cNvPr id="4" name="Picture 3">
            <a:extLst>
              <a:ext uri="{FF2B5EF4-FFF2-40B4-BE49-F238E27FC236}">
                <a16:creationId xmlns:a16="http://schemas.microsoft.com/office/drawing/2014/main" id="{AFFA5099-BED8-4689-B447-527EB514E560}"/>
              </a:ext>
            </a:extLst>
          </p:cNvPr>
          <p:cNvPicPr/>
          <p:nvPr/>
        </p:nvPicPr>
        <p:blipFill>
          <a:blip r:embed="rId2"/>
          <a:stretch>
            <a:fillRect/>
          </a:stretch>
        </p:blipFill>
        <p:spPr>
          <a:xfrm>
            <a:off x="1150295" y="3016251"/>
            <a:ext cx="5067618" cy="3389341"/>
          </a:xfrm>
          <a:prstGeom prst="rect">
            <a:avLst/>
          </a:prstGeom>
        </p:spPr>
      </p:pic>
    </p:spTree>
    <p:extLst>
      <p:ext uri="{BB962C8B-B14F-4D97-AF65-F5344CB8AC3E}">
        <p14:creationId xmlns:p14="http://schemas.microsoft.com/office/powerpoint/2010/main" val="925468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506895" y="-59565"/>
            <a:ext cx="10515600" cy="1325563"/>
          </a:xfrm>
        </p:spPr>
        <p:txBody>
          <a:bodyPr/>
          <a:lstStyle/>
          <a:p>
            <a:r>
              <a:rPr lang="en-IN" dirty="0">
                <a:latin typeface="SF Pro Display" panose="00000500000000000000" pitchFamily="50" charset="0"/>
                <a:ea typeface="SF Pro Display" panose="00000500000000000000" pitchFamily="50" charset="0"/>
              </a:rPr>
              <a:t>RESULTS</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515180" y="1054583"/>
            <a:ext cx="10863470" cy="5359469"/>
          </a:xfrm>
        </p:spPr>
        <p:txBody>
          <a:bodyPr>
            <a:normAutofit/>
          </a:bodyPr>
          <a:lstStyle/>
          <a:p>
            <a:pPr marL="0" indent="0" algn="just">
              <a:buNone/>
            </a:pPr>
            <a:r>
              <a:rPr lang="en-IN" b="1" dirty="0">
                <a:latin typeface="SF Pro Display" panose="00000500000000000000" pitchFamily="50" charset="0"/>
                <a:ea typeface="SF Pro Display" panose="00000500000000000000" pitchFamily="50" charset="0"/>
              </a:rPr>
              <a:t>Adaptive Delta Modulation with SONG Algorithm</a:t>
            </a:r>
          </a:p>
        </p:txBody>
      </p:sp>
      <p:sp>
        <p:nvSpPr>
          <p:cNvPr id="4" name="Rectangle 3">
            <a:extLst>
              <a:ext uri="{FF2B5EF4-FFF2-40B4-BE49-F238E27FC236}">
                <a16:creationId xmlns:a16="http://schemas.microsoft.com/office/drawing/2014/main" id="{59ADB66F-2761-4A65-987B-2B47BD43B97F}"/>
              </a:ext>
            </a:extLst>
          </p:cNvPr>
          <p:cNvSpPr/>
          <p:nvPr/>
        </p:nvSpPr>
        <p:spPr>
          <a:xfrm>
            <a:off x="506895" y="1552442"/>
            <a:ext cx="12006470" cy="369332"/>
          </a:xfrm>
          <a:prstGeom prst="rect">
            <a:avLst/>
          </a:prstGeom>
        </p:spPr>
        <p:txBody>
          <a:bodyPr wrap="square">
            <a:spAutoFit/>
          </a:bodyPr>
          <a:lstStyle/>
          <a:p>
            <a:r>
              <a:rPr lang="en-US" dirty="0">
                <a:solidFill>
                  <a:schemeClr val="bg2">
                    <a:lumMod val="40000"/>
                    <a:lumOff val="60000"/>
                  </a:schemeClr>
                </a:solidFill>
                <a:latin typeface="Courier New" panose="02070309020205020404" pitchFamily="49" charset="0"/>
              </a:rPr>
              <a:t>SNR:  3.850713843296499, Mean Squared Error:  0.042312810324285965</a:t>
            </a:r>
            <a:endParaRPr lang="en-IN" dirty="0">
              <a:solidFill>
                <a:schemeClr val="bg2">
                  <a:lumMod val="40000"/>
                  <a:lumOff val="60000"/>
                </a:schemeClr>
              </a:solidFill>
            </a:endParaRPr>
          </a:p>
        </p:txBody>
      </p:sp>
      <p:pic>
        <p:nvPicPr>
          <p:cNvPr id="7174" name="Picture 6">
            <a:extLst>
              <a:ext uri="{FF2B5EF4-FFF2-40B4-BE49-F238E27FC236}">
                <a16:creationId xmlns:a16="http://schemas.microsoft.com/office/drawing/2014/main" id="{2BCF4507-089E-4A85-A211-020DFBB8E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14" y="2608890"/>
            <a:ext cx="5752414" cy="303799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7D07ECBA-5E4A-4B83-B7E7-5F3FA21DC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774" y="2581728"/>
            <a:ext cx="5857081" cy="3093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316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506895" y="-59565"/>
            <a:ext cx="10515600" cy="1325563"/>
          </a:xfrm>
        </p:spPr>
        <p:txBody>
          <a:bodyPr/>
          <a:lstStyle/>
          <a:p>
            <a:r>
              <a:rPr lang="en-IN" dirty="0">
                <a:latin typeface="SF Pro Display" panose="00000500000000000000" pitchFamily="50" charset="0"/>
                <a:ea typeface="SF Pro Display" panose="00000500000000000000" pitchFamily="50" charset="0"/>
              </a:rPr>
              <a:t>RESULTS</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515180" y="1054583"/>
            <a:ext cx="10863470" cy="5359469"/>
          </a:xfrm>
        </p:spPr>
        <p:txBody>
          <a:bodyPr>
            <a:normAutofit/>
          </a:bodyPr>
          <a:lstStyle/>
          <a:p>
            <a:pPr marL="0" indent="0" algn="just">
              <a:buNone/>
            </a:pPr>
            <a:r>
              <a:rPr lang="en-IN" b="1" dirty="0">
                <a:latin typeface="SF Pro Display" panose="00000500000000000000" pitchFamily="50" charset="0"/>
                <a:ea typeface="SF Pro Display" panose="00000500000000000000" pitchFamily="50" charset="0"/>
              </a:rPr>
              <a:t>Adaptive Delta Modulation with Modified SONG Algorithm</a:t>
            </a:r>
          </a:p>
        </p:txBody>
      </p:sp>
      <p:sp>
        <p:nvSpPr>
          <p:cNvPr id="4" name="Rectangle 3">
            <a:extLst>
              <a:ext uri="{FF2B5EF4-FFF2-40B4-BE49-F238E27FC236}">
                <a16:creationId xmlns:a16="http://schemas.microsoft.com/office/drawing/2014/main" id="{59ADB66F-2761-4A65-987B-2B47BD43B97F}"/>
              </a:ext>
            </a:extLst>
          </p:cNvPr>
          <p:cNvSpPr/>
          <p:nvPr/>
        </p:nvSpPr>
        <p:spPr>
          <a:xfrm>
            <a:off x="506895" y="1552442"/>
            <a:ext cx="12006470" cy="369332"/>
          </a:xfrm>
          <a:prstGeom prst="rect">
            <a:avLst/>
          </a:prstGeom>
        </p:spPr>
        <p:txBody>
          <a:bodyPr wrap="square">
            <a:spAutoFit/>
          </a:bodyPr>
          <a:lstStyle/>
          <a:p>
            <a:r>
              <a:rPr lang="en-US" dirty="0">
                <a:solidFill>
                  <a:schemeClr val="bg2">
                    <a:lumMod val="40000"/>
                    <a:lumOff val="60000"/>
                  </a:schemeClr>
                </a:solidFill>
                <a:latin typeface="Courier New" panose="02070309020205020404" pitchFamily="49" charset="0"/>
              </a:rPr>
              <a:t>SNR:  3.8564557054692967, Mean Squared Error:  0.19413964298867795</a:t>
            </a:r>
            <a:endParaRPr lang="en-IN" dirty="0">
              <a:solidFill>
                <a:schemeClr val="bg2">
                  <a:lumMod val="40000"/>
                  <a:lumOff val="60000"/>
                </a:schemeClr>
              </a:solidFill>
            </a:endParaRPr>
          </a:p>
        </p:txBody>
      </p:sp>
      <p:pic>
        <p:nvPicPr>
          <p:cNvPr id="8196" name="Picture 4">
            <a:extLst>
              <a:ext uri="{FF2B5EF4-FFF2-40B4-BE49-F238E27FC236}">
                <a16:creationId xmlns:a16="http://schemas.microsoft.com/office/drawing/2014/main" id="{FA4F3B8D-B63F-4C5C-95A4-3E5C8F975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80" y="2399816"/>
            <a:ext cx="6055145" cy="319787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174B252-8ACC-4A5E-A9F0-47D8BE11F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469" y="2440379"/>
            <a:ext cx="5901531" cy="311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670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944218" y="262539"/>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838200" y="1690688"/>
            <a:ext cx="10515600" cy="4351338"/>
          </a:xfrm>
        </p:spPr>
        <p:txBody>
          <a:bodyPr>
            <a:normAutofit/>
          </a:bodyPr>
          <a:lstStyle/>
          <a:p>
            <a:pPr algn="just"/>
            <a:r>
              <a:rPr lang="en-IN" sz="2400" dirty="0">
                <a:latin typeface="SF Pro Display" panose="00000500000000000000" pitchFamily="50" charset="0"/>
                <a:ea typeface="SF Pro Display" panose="00000500000000000000" pitchFamily="50" charset="0"/>
              </a:rPr>
              <a:t>For the samples that are highly correlated, when encoded by PCM technique, leave redundant information behind. </a:t>
            </a:r>
          </a:p>
          <a:p>
            <a:pPr algn="just"/>
            <a:r>
              <a:rPr lang="en-IN" sz="2400" dirty="0">
                <a:latin typeface="SF Pro Display" panose="00000500000000000000" pitchFamily="50" charset="0"/>
                <a:ea typeface="SF Pro Display" panose="00000500000000000000" pitchFamily="50" charset="0"/>
              </a:rPr>
              <a:t>To process this redundant information and to have a better output, it is a wise decision to take a predicted sampled value, assumed from its previous output and summarize them with the quantized values. </a:t>
            </a:r>
          </a:p>
          <a:p>
            <a:pPr algn="just"/>
            <a:r>
              <a:rPr lang="en-IN" sz="2400" dirty="0">
                <a:latin typeface="SF Pro Display" panose="00000500000000000000" pitchFamily="50" charset="0"/>
                <a:ea typeface="SF Pro Display" panose="00000500000000000000" pitchFamily="50" charset="0"/>
              </a:rPr>
              <a:t>This process is known as the Differential PCM (DPCM) technique.</a:t>
            </a:r>
          </a:p>
          <a:p>
            <a:pPr algn="just"/>
            <a:r>
              <a:rPr lang="en-IN" sz="2400" dirty="0">
                <a:latin typeface="SF Pro Display" panose="00000500000000000000" pitchFamily="50" charset="0"/>
                <a:ea typeface="SF Pro Display" panose="00000500000000000000" pitchFamily="50" charset="0"/>
              </a:rPr>
              <a:t>In DPCM, the error (difference between the actual signal and predicted signal) is quantized.</a:t>
            </a:r>
          </a:p>
        </p:txBody>
      </p:sp>
    </p:spTree>
    <p:extLst>
      <p:ext uri="{BB962C8B-B14F-4D97-AF65-F5344CB8AC3E}">
        <p14:creationId xmlns:p14="http://schemas.microsoft.com/office/powerpoint/2010/main" val="97883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997226" y="153192"/>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838200" y="1690688"/>
            <a:ext cx="10515600" cy="4351338"/>
          </a:xfrm>
        </p:spPr>
        <p:txBody>
          <a:bodyPr>
            <a:normAutofit/>
          </a:bodyPr>
          <a:lstStyle/>
          <a:p>
            <a:pPr algn="just"/>
            <a:r>
              <a:rPr lang="en-IN" sz="2400" dirty="0">
                <a:latin typeface="SF Pro Display" panose="00000500000000000000" pitchFamily="50" charset="0"/>
                <a:ea typeface="SF Pro Display" panose="00000500000000000000" pitchFamily="50" charset="0"/>
              </a:rPr>
              <a:t>Delta Modulation is a simplified form of DPCM technique, also viewed as 1-bit DPCM scheme. </a:t>
            </a:r>
            <a:endParaRPr lang="en-IN" sz="2400" b="1" dirty="0">
              <a:latin typeface="SF Pro Display" panose="00000500000000000000" pitchFamily="50" charset="0"/>
              <a:ea typeface="SF Pro Display" panose="00000500000000000000" pitchFamily="50" charset="0"/>
            </a:endParaRPr>
          </a:p>
          <a:p>
            <a:pPr algn="just"/>
            <a:r>
              <a:rPr lang="en-IN" sz="2400" b="1" dirty="0">
                <a:latin typeface="SF Pro Display" panose="00000500000000000000" pitchFamily="50" charset="0"/>
                <a:ea typeface="SF Pro Display" panose="00000500000000000000" pitchFamily="50" charset="0"/>
              </a:rPr>
              <a:t>Delta Modulation </a:t>
            </a:r>
            <a:r>
              <a:rPr lang="en-IN" sz="2400" dirty="0">
                <a:latin typeface="SF Pro Display" panose="00000500000000000000" pitchFamily="50" charset="0"/>
                <a:ea typeface="SF Pro Display" panose="00000500000000000000" pitchFamily="50" charset="0"/>
              </a:rPr>
              <a:t>is a DPCM quantization scheme that uses two levels of quantization (i.e., one bit quantizer). By using a single bit to represent each sample, the sample rate and the bit rate are equivalent. </a:t>
            </a:r>
          </a:p>
          <a:p>
            <a:pPr algn="just"/>
            <a:r>
              <a:rPr lang="en-IN" sz="2400" dirty="0">
                <a:latin typeface="SF Pro Display" panose="00000500000000000000" pitchFamily="50" charset="0"/>
                <a:ea typeface="SF Pro Display" panose="00000500000000000000" pitchFamily="50" charset="0"/>
              </a:rPr>
              <a:t>As PCM has the property of converting a message signal directly into a sequence of a binary coded pulse, this leads to increase in the bandwidth requirement of the system. Thus, in order to reduce the bandwidth requirement of the system, delta modulation is used. </a:t>
            </a:r>
          </a:p>
        </p:txBody>
      </p:sp>
    </p:spTree>
    <p:extLst>
      <p:ext uri="{BB962C8B-B14F-4D97-AF65-F5344CB8AC3E}">
        <p14:creationId xmlns:p14="http://schemas.microsoft.com/office/powerpoint/2010/main" val="2575764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838200" y="153192"/>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4" name="Rectangle 2">
            <a:extLst>
              <a:ext uri="{FF2B5EF4-FFF2-40B4-BE49-F238E27FC236}">
                <a16:creationId xmlns:a16="http://schemas.microsoft.com/office/drawing/2014/main" id="{17E4F00A-C665-474D-AF72-093F6C160ED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16">
            <a:extLst>
              <a:ext uri="{FF2B5EF4-FFF2-40B4-BE49-F238E27FC236}">
                <a16:creationId xmlns:a16="http://schemas.microsoft.com/office/drawing/2014/main" id="{AA067677-B447-4DDA-A346-CC939121F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34" y="2630936"/>
            <a:ext cx="5919487" cy="29839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A23D0D3-CD19-4E5B-904E-2C769643EC39}"/>
              </a:ext>
            </a:extLst>
          </p:cNvPr>
          <p:cNvSpPr>
            <a:spLocks noChangeArrowheads="1"/>
          </p:cNvSpPr>
          <p:nvPr/>
        </p:nvSpPr>
        <p:spPr bwMode="auto">
          <a:xfrm>
            <a:off x="295782" y="1738725"/>
            <a:ext cx="46297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SF Pro Display" panose="00000500000000000000" pitchFamily="50" charset="0"/>
                <a:ea typeface="SF Pro Display" panose="00000500000000000000" pitchFamily="50" charset="0"/>
                <a:cs typeface="Times New Roman" panose="02020603050405020304" pitchFamily="18" charset="0"/>
              </a:rPr>
              <a:t>Delta Modulation Transmitter:</a:t>
            </a:r>
            <a:endParaRPr kumimoji="0" lang="en-US" altLang="en-US" sz="4000" i="0" u="none" strike="noStrike" cap="none" normalizeH="0" baseline="0" dirty="0">
              <a:ln>
                <a:noFill/>
              </a:ln>
              <a:solidFill>
                <a:schemeClr val="tx1"/>
              </a:solidFill>
              <a:effectLst/>
              <a:latin typeface="SF Pro Display" panose="00000500000000000000" pitchFamily="50" charset="0"/>
              <a:ea typeface="SF Pro Display" panose="00000500000000000000" pitchFamily="50" charset="0"/>
            </a:endParaRPr>
          </a:p>
        </p:txBody>
      </p:sp>
      <p:pic>
        <p:nvPicPr>
          <p:cNvPr id="8" name="Picture 7">
            <a:extLst>
              <a:ext uri="{FF2B5EF4-FFF2-40B4-BE49-F238E27FC236}">
                <a16:creationId xmlns:a16="http://schemas.microsoft.com/office/drawing/2014/main" id="{147649AA-095D-4E70-A4E6-C697B0261520}"/>
              </a:ext>
            </a:extLst>
          </p:cNvPr>
          <p:cNvPicPr/>
          <p:nvPr/>
        </p:nvPicPr>
        <p:blipFill>
          <a:blip r:embed="rId3"/>
          <a:stretch>
            <a:fillRect/>
          </a:stretch>
        </p:blipFill>
        <p:spPr>
          <a:xfrm>
            <a:off x="6639339" y="2631151"/>
            <a:ext cx="5446643" cy="2983770"/>
          </a:xfrm>
          <a:prstGeom prst="rect">
            <a:avLst/>
          </a:prstGeom>
        </p:spPr>
      </p:pic>
      <p:sp>
        <p:nvSpPr>
          <p:cNvPr id="9" name="Rectangle 3">
            <a:extLst>
              <a:ext uri="{FF2B5EF4-FFF2-40B4-BE49-F238E27FC236}">
                <a16:creationId xmlns:a16="http://schemas.microsoft.com/office/drawing/2014/main" id="{EDE668F5-178C-4EB6-B737-0B2CEA05CEC3}"/>
              </a:ext>
            </a:extLst>
          </p:cNvPr>
          <p:cNvSpPr>
            <a:spLocks noChangeArrowheads="1"/>
          </p:cNvSpPr>
          <p:nvPr/>
        </p:nvSpPr>
        <p:spPr bwMode="auto">
          <a:xfrm>
            <a:off x="6639339" y="1738725"/>
            <a:ext cx="42082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SF Pro Display" panose="00000500000000000000" pitchFamily="50" charset="0"/>
                <a:ea typeface="SF Pro Display" panose="00000500000000000000" pitchFamily="50" charset="0"/>
                <a:cs typeface="Times New Roman" panose="02020603050405020304" pitchFamily="18" charset="0"/>
              </a:rPr>
              <a:t>Delta Modulation Receiver:</a:t>
            </a:r>
            <a:endParaRPr kumimoji="0" lang="en-US" altLang="en-US" sz="4000" i="0" u="none" strike="noStrike" cap="none" normalizeH="0" baseline="0" dirty="0">
              <a:ln>
                <a:noFill/>
              </a:ln>
              <a:solidFill>
                <a:schemeClr val="tx1"/>
              </a:solidFill>
              <a:effectLst/>
              <a:latin typeface="SF Pro Display" panose="00000500000000000000" pitchFamily="50" charset="0"/>
              <a:ea typeface="SF Pro Display" panose="00000500000000000000" pitchFamily="50" charset="0"/>
            </a:endParaRPr>
          </a:p>
        </p:txBody>
      </p:sp>
    </p:spTree>
    <p:extLst>
      <p:ext uri="{BB962C8B-B14F-4D97-AF65-F5344CB8AC3E}">
        <p14:creationId xmlns:p14="http://schemas.microsoft.com/office/powerpoint/2010/main" val="151393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838200" y="153192"/>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4" name="Rectangle 2">
            <a:extLst>
              <a:ext uri="{FF2B5EF4-FFF2-40B4-BE49-F238E27FC236}">
                <a16:creationId xmlns:a16="http://schemas.microsoft.com/office/drawing/2014/main" id="{17E4F00A-C665-474D-AF72-093F6C160ED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2">
            <a:extLst>
              <a:ext uri="{FF2B5EF4-FFF2-40B4-BE49-F238E27FC236}">
                <a16:creationId xmlns:a16="http://schemas.microsoft.com/office/drawing/2014/main" id="{45A43124-F287-4E10-ABA2-0463081A8304}"/>
              </a:ext>
            </a:extLst>
          </p:cNvPr>
          <p:cNvSpPr/>
          <p:nvPr/>
        </p:nvSpPr>
        <p:spPr>
          <a:xfrm>
            <a:off x="599662" y="2095774"/>
            <a:ext cx="8928652" cy="1569660"/>
          </a:xfrm>
          <a:prstGeom prst="rect">
            <a:avLst/>
          </a:prstGeom>
        </p:spPr>
        <p:txBody>
          <a:bodyPr wrap="square">
            <a:spAutoFit/>
          </a:bodyPr>
          <a:lstStyle/>
          <a:p>
            <a:pPr marL="342900" indent="-342900">
              <a:buFont typeface="Arial" panose="020B0604020202020204" pitchFamily="34" charset="0"/>
              <a:buChar char="•"/>
            </a:pPr>
            <a:r>
              <a:rPr lang="en-IN" sz="2400" dirty="0">
                <a:latin typeface="SF Pro Display" panose="00000500000000000000" pitchFamily="50" charset="0"/>
                <a:ea typeface="SF Pro Display" panose="00000500000000000000" pitchFamily="50" charset="0"/>
              </a:rPr>
              <a:t>Signalling Rate for ∆ modulation = 𝑛*𝑓𝑠 </a:t>
            </a:r>
          </a:p>
          <a:p>
            <a:pPr marL="342900" indent="-342900">
              <a:buFont typeface="Arial" panose="020B0604020202020204" pitchFamily="34" charset="0"/>
              <a:buChar char="•"/>
            </a:pPr>
            <a:r>
              <a:rPr lang="en-IN" sz="2400" dirty="0">
                <a:latin typeface="SF Pro Display" panose="00000500000000000000" pitchFamily="50" charset="0"/>
                <a:ea typeface="SF Pro Display" panose="00000500000000000000" pitchFamily="50" charset="0"/>
              </a:rPr>
              <a:t>Transmission Bandwidth for ∆ modulation= 𝑛*𝑓𝑠/ 2 </a:t>
            </a:r>
          </a:p>
          <a:p>
            <a:pPr marL="342900" indent="-342900">
              <a:buFont typeface="Arial" panose="020B0604020202020204" pitchFamily="34" charset="0"/>
              <a:buChar char="•"/>
            </a:pPr>
            <a:r>
              <a:rPr lang="en-IN" sz="2400" dirty="0">
                <a:latin typeface="SF Pro Display" panose="00000500000000000000" pitchFamily="50" charset="0"/>
                <a:ea typeface="SF Pro Display" panose="00000500000000000000" pitchFamily="50" charset="0"/>
              </a:rPr>
              <a:t>In delta modulation n=1 </a:t>
            </a:r>
          </a:p>
          <a:p>
            <a:pPr marL="342900" indent="-342900">
              <a:buFont typeface="Arial" panose="020B0604020202020204" pitchFamily="34" charset="0"/>
              <a:buChar char="•"/>
            </a:pPr>
            <a:r>
              <a:rPr lang="en-IN" sz="2400" dirty="0">
                <a:latin typeface="SF Pro Display" panose="00000500000000000000" pitchFamily="50" charset="0"/>
                <a:ea typeface="SF Pro Display" panose="00000500000000000000" pitchFamily="50" charset="0"/>
              </a:rPr>
              <a:t>Therefore, BW= 𝑓𝑠/ 2</a:t>
            </a:r>
          </a:p>
        </p:txBody>
      </p:sp>
    </p:spTree>
    <p:extLst>
      <p:ext uri="{BB962C8B-B14F-4D97-AF65-F5344CB8AC3E}">
        <p14:creationId xmlns:p14="http://schemas.microsoft.com/office/powerpoint/2010/main" val="1986612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838200" y="249287"/>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838200" y="1690688"/>
            <a:ext cx="10515600" cy="4351338"/>
          </a:xfrm>
        </p:spPr>
        <p:txBody>
          <a:bodyPr>
            <a:normAutofit/>
          </a:bodyPr>
          <a:lstStyle/>
          <a:p>
            <a:pPr marL="0" indent="0">
              <a:buNone/>
            </a:pPr>
            <a:r>
              <a:rPr lang="en-IN" sz="2400" dirty="0">
                <a:latin typeface="SF Pro Display" panose="00000500000000000000" pitchFamily="50" charset="0"/>
                <a:ea typeface="SF Pro Display" panose="00000500000000000000" pitchFamily="50" charset="0"/>
              </a:rPr>
              <a:t>Advantages of Delta Modulation over DPCM:</a:t>
            </a:r>
          </a:p>
          <a:p>
            <a:pPr algn="just"/>
            <a:r>
              <a:rPr lang="en-IN" sz="2400" dirty="0">
                <a:latin typeface="SF Pro Display" panose="00000500000000000000" pitchFamily="50" charset="0"/>
                <a:ea typeface="SF Pro Display" panose="00000500000000000000" pitchFamily="50" charset="0"/>
              </a:rPr>
              <a:t>Since, delta modulation transmits only one bit for one sample, therefore the </a:t>
            </a:r>
            <a:r>
              <a:rPr lang="en-IN" sz="2400" dirty="0" err="1">
                <a:latin typeface="SF Pro Display" panose="00000500000000000000" pitchFamily="50" charset="0"/>
                <a:ea typeface="SF Pro Display" panose="00000500000000000000" pitchFamily="50" charset="0"/>
              </a:rPr>
              <a:t>signaling</a:t>
            </a:r>
            <a:r>
              <a:rPr lang="en-IN" sz="2400" dirty="0">
                <a:latin typeface="SF Pro Display" panose="00000500000000000000" pitchFamily="50" charset="0"/>
                <a:ea typeface="SF Pro Display" panose="00000500000000000000" pitchFamily="50" charset="0"/>
              </a:rPr>
              <a:t> rate and transmission channel bandwidth is quite small for delta modulation compared to PCM .</a:t>
            </a:r>
          </a:p>
          <a:p>
            <a:pPr algn="just"/>
            <a:r>
              <a:rPr lang="en-IN" sz="2400" dirty="0">
                <a:latin typeface="SF Pro Display" panose="00000500000000000000" pitchFamily="50" charset="0"/>
                <a:ea typeface="SF Pro Display" panose="00000500000000000000" pitchFamily="50" charset="0"/>
              </a:rPr>
              <a:t>The transmitter and receiver implementation is very much simple for delta modulation. There is no </a:t>
            </a:r>
            <a:r>
              <a:rPr lang="en-IN" sz="2400" dirty="0" err="1">
                <a:latin typeface="SF Pro Display" panose="00000500000000000000" pitchFamily="50" charset="0"/>
                <a:ea typeface="SF Pro Display" panose="00000500000000000000" pitchFamily="50" charset="0"/>
              </a:rPr>
              <a:t>analog</a:t>
            </a:r>
            <a:r>
              <a:rPr lang="en-IN" sz="2400" dirty="0">
                <a:latin typeface="SF Pro Display" panose="00000500000000000000" pitchFamily="50" charset="0"/>
                <a:ea typeface="SF Pro Display" panose="00000500000000000000" pitchFamily="50" charset="0"/>
              </a:rPr>
              <a:t> to digital converter required in delta modulation.</a:t>
            </a:r>
          </a:p>
        </p:txBody>
      </p:sp>
    </p:spTree>
    <p:extLst>
      <p:ext uri="{BB962C8B-B14F-4D97-AF65-F5344CB8AC3E}">
        <p14:creationId xmlns:p14="http://schemas.microsoft.com/office/powerpoint/2010/main" val="4257499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0EE5-31F2-4B16-91A9-E84FF632BC50}"/>
              </a:ext>
            </a:extLst>
          </p:cNvPr>
          <p:cNvSpPr>
            <a:spLocks noGrp="1"/>
          </p:cNvSpPr>
          <p:nvPr>
            <p:ph type="title"/>
          </p:nvPr>
        </p:nvSpPr>
        <p:spPr>
          <a:xfrm>
            <a:off x="838200" y="302296"/>
            <a:ext cx="10515600" cy="1325563"/>
          </a:xfrm>
        </p:spPr>
        <p:txBody>
          <a:bodyPr/>
          <a:lstStyle/>
          <a:p>
            <a:r>
              <a:rPr lang="en-IN" dirty="0">
                <a:latin typeface="SF Pro Display" panose="00000500000000000000" pitchFamily="50" charset="0"/>
                <a:ea typeface="SF Pro Display" panose="00000500000000000000" pitchFamily="50" charset="0"/>
              </a:rPr>
              <a:t>THEORY</a:t>
            </a:r>
          </a:p>
        </p:txBody>
      </p:sp>
      <p:sp>
        <p:nvSpPr>
          <p:cNvPr id="3" name="Content Placeholder 2">
            <a:extLst>
              <a:ext uri="{FF2B5EF4-FFF2-40B4-BE49-F238E27FC236}">
                <a16:creationId xmlns:a16="http://schemas.microsoft.com/office/drawing/2014/main" id="{08E1DA10-9041-457A-BC2D-2FFE4BE9A5DE}"/>
              </a:ext>
            </a:extLst>
          </p:cNvPr>
          <p:cNvSpPr>
            <a:spLocks noGrp="1"/>
          </p:cNvSpPr>
          <p:nvPr>
            <p:ph idx="1"/>
          </p:nvPr>
        </p:nvSpPr>
        <p:spPr>
          <a:xfrm>
            <a:off x="838200" y="1585944"/>
            <a:ext cx="10515600" cy="4351338"/>
          </a:xfrm>
        </p:spPr>
        <p:txBody>
          <a:bodyPr>
            <a:normAutofit/>
          </a:bodyPr>
          <a:lstStyle/>
          <a:p>
            <a:pPr marL="0" indent="0">
              <a:buNone/>
            </a:pPr>
            <a:r>
              <a:rPr lang="en-IN" dirty="0"/>
              <a:t>Disadvantages of Delta Modulation:</a:t>
            </a:r>
          </a:p>
          <a:p>
            <a:r>
              <a:rPr lang="en-IN" dirty="0"/>
              <a:t>Slope Overload Error</a:t>
            </a:r>
          </a:p>
          <a:p>
            <a:r>
              <a:rPr lang="en-IN" dirty="0"/>
              <a:t>Granular Error</a:t>
            </a:r>
          </a:p>
          <a:p>
            <a:pPr marL="0" indent="0">
              <a:buNone/>
            </a:pPr>
            <a:endParaRPr lang="en-IN" dirty="0"/>
          </a:p>
          <a:p>
            <a:endParaRPr lang="en-IN" dirty="0"/>
          </a:p>
        </p:txBody>
      </p:sp>
      <p:pic>
        <p:nvPicPr>
          <p:cNvPr id="8" name="Picture 7">
            <a:extLst>
              <a:ext uri="{FF2B5EF4-FFF2-40B4-BE49-F238E27FC236}">
                <a16:creationId xmlns:a16="http://schemas.microsoft.com/office/drawing/2014/main" id="{5411D9A2-827A-4A29-B192-D21C735D50C3}"/>
              </a:ext>
            </a:extLst>
          </p:cNvPr>
          <p:cNvPicPr/>
          <p:nvPr/>
        </p:nvPicPr>
        <p:blipFill>
          <a:blip r:embed="rId2"/>
          <a:stretch>
            <a:fillRect/>
          </a:stretch>
        </p:blipFill>
        <p:spPr>
          <a:xfrm>
            <a:off x="1086678" y="3342939"/>
            <a:ext cx="5234609" cy="3212765"/>
          </a:xfrm>
          <a:prstGeom prst="rect">
            <a:avLst/>
          </a:prstGeom>
        </p:spPr>
      </p:pic>
      <p:pic>
        <p:nvPicPr>
          <p:cNvPr id="9" name="Picture 8">
            <a:extLst>
              <a:ext uri="{FF2B5EF4-FFF2-40B4-BE49-F238E27FC236}">
                <a16:creationId xmlns:a16="http://schemas.microsoft.com/office/drawing/2014/main" id="{0CEEABE3-0307-4BEE-B05F-D4FCA7E8D3C4}"/>
              </a:ext>
            </a:extLst>
          </p:cNvPr>
          <p:cNvPicPr/>
          <p:nvPr/>
        </p:nvPicPr>
        <p:blipFill>
          <a:blip r:embed="rId3"/>
          <a:stretch>
            <a:fillRect/>
          </a:stretch>
        </p:blipFill>
        <p:spPr>
          <a:xfrm>
            <a:off x="6773519" y="3342939"/>
            <a:ext cx="4731025" cy="3298826"/>
          </a:xfrm>
          <a:prstGeom prst="rect">
            <a:avLst/>
          </a:prstGeom>
        </p:spPr>
      </p:pic>
    </p:spTree>
    <p:extLst>
      <p:ext uri="{BB962C8B-B14F-4D97-AF65-F5344CB8AC3E}">
        <p14:creationId xmlns:p14="http://schemas.microsoft.com/office/powerpoint/2010/main" val="6916500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928</TotalTime>
  <Words>6879</Words>
  <Application>Microsoft Office PowerPoint</Application>
  <PresentationFormat>Widescreen</PresentationFormat>
  <Paragraphs>481</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Courier New</vt:lpstr>
      <vt:lpstr>RomanT</vt:lpstr>
      <vt:lpstr>SF Compact Text</vt:lpstr>
      <vt:lpstr>SF Pro Display</vt:lpstr>
      <vt:lpstr>Times New Roman</vt:lpstr>
      <vt:lpstr>Office Theme</vt:lpstr>
      <vt:lpstr>DIGITAL COMMUNICATION (UE21EC242B) </vt:lpstr>
      <vt:lpstr>OBJECTIVE</vt:lpstr>
      <vt:lpstr>THEORY</vt:lpstr>
      <vt:lpstr>THEORY</vt:lpstr>
      <vt:lpstr>THEORY</vt:lpstr>
      <vt:lpstr>THEORY</vt:lpstr>
      <vt:lpstr>THEORY</vt:lpstr>
      <vt:lpstr>THEORY</vt:lpstr>
      <vt:lpstr>THEORY</vt:lpstr>
      <vt:lpstr>THEORY</vt:lpstr>
      <vt:lpstr>THEORY</vt:lpstr>
      <vt:lpstr>THEORY</vt:lpstr>
      <vt:lpstr>THEORY</vt:lpstr>
      <vt:lpstr>THEORY</vt:lpstr>
      <vt:lpstr>THEORY</vt:lpstr>
      <vt:lpstr>THEORY</vt:lpstr>
      <vt:lpstr>THEORY</vt:lpstr>
      <vt:lpstr>IMPLEMENTATION USING PYTHON</vt:lpstr>
      <vt:lpstr>IMPLEMENTATION USING PYTHON</vt:lpstr>
      <vt:lpstr>IMPLEMENTATION USING PYTHON</vt:lpstr>
      <vt:lpstr>IMPLEMENTATION USING PYTHON</vt:lpstr>
      <vt:lpstr>IMPLEMENTATION USING PYTHON</vt:lpstr>
      <vt:lpstr>IMPLEMENTATION USING PYTHON</vt:lpstr>
      <vt:lpstr>IMPLEMENTATION USING PYTHON</vt:lpstr>
      <vt:lpstr>IMPLEMENTATION USING PYTHON</vt:lpstr>
      <vt:lpstr>IMPLEMENTATION USING PYTHON</vt:lpstr>
      <vt:lpstr>IMPLEMENTATION USING PYTHON</vt:lpstr>
      <vt:lpstr>RESULTS</vt:lpstr>
      <vt:lpstr>RESULTS</vt:lpstr>
      <vt:lpstr>RESULTS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dc:title>
  <dc:creator>Admin</dc:creator>
  <cp:lastModifiedBy>Admin</cp:lastModifiedBy>
  <cp:revision>31</cp:revision>
  <cp:lastPrinted>2023-04-24T17:06:30Z</cp:lastPrinted>
  <dcterms:created xsi:type="dcterms:W3CDTF">2023-04-24T14:34:34Z</dcterms:created>
  <dcterms:modified xsi:type="dcterms:W3CDTF">2023-04-26T02:13:30Z</dcterms:modified>
</cp:coreProperties>
</file>